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занова Анастасия Романовна" initials="БАР" lastIdx="2" clrIdx="0">
    <p:extLst>
      <p:ext uri="{19B8F6BF-5375-455C-9EA6-DF929625EA0E}">
        <p15:presenceInfo xmlns:p15="http://schemas.microsoft.com/office/powerpoint/2012/main" userId="S-1-5-21-1505972566-2156897661-2636268315-246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E0E"/>
    <a:srgbClr val="20694C"/>
    <a:srgbClr val="007F44"/>
    <a:srgbClr val="3F7451"/>
    <a:srgbClr val="69221C"/>
    <a:srgbClr val="BC1312"/>
    <a:srgbClr val="33AC5E"/>
    <a:srgbClr val="72E094"/>
    <a:srgbClr val="0B805C"/>
    <a:srgbClr val="009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9" autoAdjust="0"/>
  </p:normalViewPr>
  <p:slideViewPr>
    <p:cSldViewPr>
      <p:cViewPr varScale="1">
        <p:scale>
          <a:sx n="96" d="100"/>
          <a:sy n="96" d="100"/>
        </p:scale>
        <p:origin x="81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smtClean="0"/>
              <a:t>Graduates</a:t>
            </a:r>
            <a:r>
              <a:rPr lang="en-US" sz="1050" baseline="0" dirty="0" smtClean="0"/>
              <a:t> of other universities enrolled into NSTU programs</a:t>
            </a:r>
            <a:r>
              <a:rPr lang="ru-RU" sz="1050" dirty="0" smtClean="0"/>
              <a:t>,</a:t>
            </a:r>
            <a:r>
              <a:rPr lang="en-US" sz="1050" dirty="0" smtClean="0"/>
              <a:t> </a:t>
            </a:r>
            <a:r>
              <a:rPr lang="ru-RU" sz="1050" dirty="0" smtClean="0"/>
              <a:t>%</a:t>
            </a:r>
            <a:endParaRPr lang="ru-RU" sz="105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5-492E-ADA9-4060D9F9C5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B5-492E-ADA9-4060D9F9C5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0694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B5-492E-ADA9-4060D9F9C58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B5-492E-ADA9-4060D9F9C5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5411776"/>
        <c:axId val="155412336"/>
      </c:barChart>
      <c:catAx>
        <c:axId val="155411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5412336"/>
        <c:crosses val="autoZero"/>
        <c:auto val="1"/>
        <c:lblAlgn val="ctr"/>
        <c:lblOffset val="100"/>
        <c:noMultiLvlLbl val="0"/>
      </c:catAx>
      <c:valAx>
        <c:axId val="155412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541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09C29-EAB6-4E92-8548-77707F9F9EC0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86198-7871-4743-B87F-676E83CBC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err="1"/>
              <a:t>Добаить</a:t>
            </a:r>
            <a:r>
              <a:rPr lang="ru-RU" altLang="ru-RU" baseline="0" dirty="0"/>
              <a:t> </a:t>
            </a:r>
            <a:r>
              <a:rPr lang="ru-RU" altLang="ru-RU" baseline="0" dirty="0" err="1"/>
              <a:t>соту</a:t>
            </a:r>
            <a:r>
              <a:rPr lang="ru-RU" altLang="ru-RU" baseline="0" dirty="0"/>
              <a:t> зеленую – в мире», красную сверху – «в </a:t>
            </a:r>
            <a:r>
              <a:rPr lang="ru-RU" altLang="ru-RU" baseline="0" dirty="0" err="1"/>
              <a:t>россии</a:t>
            </a:r>
            <a:r>
              <a:rPr lang="ru-RU" altLang="ru-RU" baseline="0" dirty="0"/>
              <a:t>», переместить влево, это </a:t>
            </a:r>
            <a:r>
              <a:rPr lang="ru-RU" altLang="ru-RU" baseline="0" dirty="0" err="1"/>
              <a:t>заготловок</a:t>
            </a:r>
            <a:r>
              <a:rPr lang="ru-RU" altLang="ru-RU" baseline="0" dirty="0"/>
              <a:t>- «</a:t>
            </a:r>
            <a:r>
              <a:rPr lang="ru-RU" altLang="ru-RU" dirty="0"/>
              <a:t>Повышение</a:t>
            </a:r>
            <a:r>
              <a:rPr lang="ru-RU" altLang="ru-RU" baseline="0" dirty="0"/>
              <a:t> привлекательности региона на образовательном рынке РФ, Новосибирск в 100 лучших студенческих городов мира»</a:t>
            </a:r>
          </a:p>
          <a:p>
            <a:r>
              <a:rPr lang="ru-RU" altLang="ru-RU" baseline="0" dirty="0"/>
              <a:t>Добавить – Новосибирск ходит в сотню лучших </a:t>
            </a:r>
            <a:r>
              <a:rPr lang="ru-RU" altLang="ru-RU" baseline="0" dirty="0" err="1"/>
              <a:t>студентческих</a:t>
            </a:r>
            <a:r>
              <a:rPr lang="ru-RU" altLang="ru-RU" baseline="0" dirty="0"/>
              <a:t> городов мира-найти лого?, среди </a:t>
            </a:r>
            <a:r>
              <a:rPr lang="ru-RU" altLang="ru-RU" baseline="0" dirty="0" err="1"/>
              <a:t>россии</a:t>
            </a:r>
            <a:r>
              <a:rPr lang="ru-RU" altLang="ru-RU" baseline="0" dirty="0"/>
              <a:t> 4</a:t>
            </a: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408" indent="-2870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321" indent="-2296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649" indent="-2296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977" indent="-2296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6306" indent="-2296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634" indent="-2296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962" indent="-2296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4290" indent="-2296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148A18-63DE-4432-9E78-6C72A70C1449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625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656">
              <a:defRPr/>
            </a:pPr>
            <a:r>
              <a:rPr lang="ru-RU" b="1" dirty="0"/>
              <a:t>ДЕЛАТЬ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05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1425"/>
            <a:ext cx="5969000" cy="3359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73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править полностью, но! Не нарушая логики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3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43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Готово-нужна красота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30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работать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83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76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86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656">
              <a:defRPr/>
            </a:pPr>
            <a:r>
              <a:rPr lang="ru-RU" b="1" dirty="0"/>
              <a:t>ДЕЛАТЬ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75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Программы еще двух летних школ</a:t>
            </a:r>
            <a:r>
              <a:rPr lang="ru-RU" b="1" dirty="0"/>
              <a:t>: "</a:t>
            </a:r>
            <a:r>
              <a:rPr lang="en-US" b="1" dirty="0"/>
              <a:t>Controlling Systems for Robotics</a:t>
            </a:r>
            <a:r>
              <a:rPr lang="ru-RU" b="1" dirty="0"/>
              <a:t>, </a:t>
            </a:r>
            <a:r>
              <a:rPr lang="en-US" b="1" dirty="0"/>
              <a:t>Mechatronics and Laser Measurers</a:t>
            </a:r>
            <a:r>
              <a:rPr lang="ru-RU" b="1" dirty="0"/>
              <a:t>" и </a:t>
            </a:r>
            <a:r>
              <a:rPr lang="en-US" b="1" dirty="0"/>
              <a:t>Geophysical Summer Field Camp </a:t>
            </a:r>
            <a:r>
              <a:rPr lang="ru-RU" dirty="0"/>
              <a:t>прошли конкурсный отбор и получили финансовую поддержку ДААД, но не набрали достаточного количества участников и были отменены.</a:t>
            </a:r>
            <a:endParaRPr lang="ru-RU" b="1" dirty="0"/>
          </a:p>
          <a:p>
            <a:r>
              <a:rPr lang="ru-RU" b="1" dirty="0"/>
              <a:t>Новое: впервые три летних школы получили поддержку ДААД в одном вузе.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4" indent="-28572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3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5122BB-C288-4FDE-864C-1779E2CFC539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4129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7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4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6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8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66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2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4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20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7038-3F37-4307-9F36-94311FF1EB8B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microsoft.com/office/2007/relationships/hdphoto" Target="../media/hdphoto4.wdp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hyperlink" Target="http://www.nstu.ru/news_more?idnews=111963" TargetMode="External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" y="163947"/>
            <a:ext cx="5132065" cy="45108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16016" y="3651870"/>
            <a:ext cx="49685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Bataev</a:t>
            </a:r>
            <a:r>
              <a:rPr lang="en-US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Anatoliy</a:t>
            </a:r>
            <a:r>
              <a:rPr lang="en-US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Andreevich</a:t>
            </a:r>
            <a:endParaRPr lang="ru-RU" b="1" dirty="0">
              <a:solidFill>
                <a:srgbClr val="960E0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Doctor of Science, Professor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Rector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017272" y="1307744"/>
            <a:ext cx="40192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Novosibirsk State </a:t>
            </a:r>
          </a:p>
          <a:p>
            <a:r>
              <a:rPr lang="en-US" sz="2400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Technical University</a:t>
            </a:r>
            <a:r>
              <a:rPr lang="ru-RU" sz="2400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400" b="1" dirty="0" smtClean="0">
                <a:solidFill>
                  <a:srgbClr val="960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2400" b="1" dirty="0" smtClean="0">
              <a:solidFill>
                <a:srgbClr val="960E0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44208" y="226844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Flagship University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7004041" y="48533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D376075-5E44-4E19-AF3F-B86C46569144}"/>
              </a:ext>
            </a:extLst>
          </p:cNvPr>
          <p:cNvSpPr/>
          <p:nvPr/>
        </p:nvSpPr>
        <p:spPr>
          <a:xfrm>
            <a:off x="971600" y="785026"/>
            <a:ext cx="3744416" cy="402983"/>
          </a:xfrm>
          <a:prstGeom prst="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7573509-7952-4654-8B1A-370D68CD35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21640"/>
            <a:ext cx="3189432" cy="433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8" descr="ÐÐ¾Ð³Ð¾ÑÐ¸Ð¿ ÐÐµÑÐµÐ·Ð¾Ð²Ð¾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914" y="3193755"/>
            <a:ext cx="1100351" cy="448513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359580" y="2819328"/>
            <a:ext cx="20568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Regional partner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71600" y="74532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Breakthrough technical solution unparalleled nor only in Russia, but in the world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89379" y="3842707"/>
            <a:ext cx="16693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applications for inventions</a:t>
            </a:r>
            <a:endParaRPr lang="ru-RU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44316" y="1229603"/>
            <a:ext cx="7000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7888">
              <a:tabLst>
                <a:tab pos="2151063" algn="l"/>
              </a:tabLst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Demands of the region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projects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Smart municipal power industry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855643" y="2756869"/>
            <a:ext cx="24039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latin typeface="Arial" pitchFamily="34" charset="0"/>
                <a:cs typeface="Arial" pitchFamily="34" charset="0"/>
              </a:rPr>
              <a:t>Installation of the first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Smart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EnergyGate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devices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02156" y="326971"/>
            <a:ext cx="61272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SMART AUTOMATION OF HANDS-OFF LOCAL LOW GENERATION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(up to 25 MW)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POWER SUPPLY SYSTEM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2" descr="Ð»Ð¾Ð³Ð¾ÑÐ¸Ð¿ Ð¤ÐÐÐÐ ÐÐÐ¬ÐÐÐ ÐÐÐ¡Ð£ÐÐÐ Ð¡Ð¢ÐÐÐÐÐÐ ÐÐ®ÐÐÐÐ¢ÐÐÐ Ð£Ð§Ð ÐÐÐÐÐÐÐ ÐÐÐ¦ÐÐÐÐÐÐ¬ÐÐ«Ð ÐÐÐÐÐ¦ÐÐÐ¡ÐÐÐ ÐÐ¡Ð¡ÐÐÐÐÐÐÐ¢ÐÐÐ¬Ð¡ÐÐÐ Ð¦ÐÐÐ¢Ð  ÐÐÐÐÐ ÐÐÐÐÐÐÐÐÐ Ð.Ð. ÐÐÐ¨ÐÐÐÐÐÐ National Medical Research Center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540" y="3147814"/>
            <a:ext cx="371828" cy="278871"/>
          </a:xfrm>
          <a:prstGeom prst="rect">
            <a:avLst/>
          </a:prstGeom>
          <a:noFill/>
        </p:spPr>
      </p:pic>
      <p:pic>
        <p:nvPicPr>
          <p:cNvPr id="56" name="Picture 6" descr="ÐÐ°ÑÑÐ¸Ð½ÐºÐ¸ Ð¿Ð¾ Ð·Ð°Ð¿ÑÐ¾ÑÑ ÐÐÐ Ð¼Ð¾Ð´ÑÐ»ÑÐ½ÑÐµ ÑÐ¸ÑÑÐµÐ¼Ñ ÑÐ¾ÑÐ½Ð°Ð´Ð¾ Ð»Ð¾Ð³Ð¾ÑÐ¸Ð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033" y="2849450"/>
            <a:ext cx="919877" cy="623834"/>
          </a:xfrm>
          <a:prstGeom prst="rect">
            <a:avLst/>
          </a:prstGeom>
          <a:noFill/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29D2F2C-AE13-466C-AE66-7407D7137D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56" y="2569128"/>
            <a:ext cx="1076672" cy="134435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6CEE9F0-0785-41C0-80B5-6859E9A375B5}"/>
              </a:ext>
            </a:extLst>
          </p:cNvPr>
          <p:cNvSpPr/>
          <p:nvPr/>
        </p:nvSpPr>
        <p:spPr>
          <a:xfrm>
            <a:off x="2354000" y="3508434"/>
            <a:ext cx="15679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latin typeface="Arial" pitchFamily="34" charset="0"/>
                <a:cs typeface="Arial" pitchFamily="34" charset="0"/>
              </a:rPr>
              <a:t>Residential area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Berezoviy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6C60F42-92C1-4D72-8B86-7FD0D1E1B10B}"/>
              </a:ext>
            </a:extLst>
          </p:cNvPr>
          <p:cNvSpPr/>
          <p:nvPr/>
        </p:nvSpPr>
        <p:spPr>
          <a:xfrm>
            <a:off x="3755096" y="3377860"/>
            <a:ext cx="2300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latin typeface="Arial" pitchFamily="34" charset="0"/>
                <a:cs typeface="Arial" pitchFamily="34" charset="0"/>
              </a:rPr>
              <a:t>National medical research </a:t>
            </a:r>
          </a:p>
          <a:p>
            <a:pPr algn="ctr"/>
            <a:r>
              <a:rPr lang="en-US" sz="700" dirty="0" smtClean="0">
                <a:latin typeface="Arial" pitchFamily="34" charset="0"/>
                <a:cs typeface="Arial" pitchFamily="34" charset="0"/>
              </a:rPr>
              <a:t>center  named after E.N. </a:t>
            </a:r>
            <a:r>
              <a:rPr lang="en-US" sz="700" dirty="0" err="1" smtClean="0">
                <a:latin typeface="Arial" pitchFamily="34" charset="0"/>
                <a:cs typeface="Arial" pitchFamily="34" charset="0"/>
              </a:rPr>
              <a:t>Meshalkin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 flipV="1">
            <a:off x="-1" y="-2326"/>
            <a:ext cx="9179719" cy="317024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8224" y="-3120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00"/>
              </a:lnSpc>
            </a:pP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Major research results</a:t>
            </a:r>
            <a:r>
              <a:rPr 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smart power and electrical engineering</a:t>
            </a:r>
            <a:endParaRPr lang="ru-RU" sz="1400" cap="all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18224" cy="339502"/>
          </a:xfrm>
          <a:prstGeom prst="rect">
            <a:avLst/>
          </a:prstGeom>
        </p:spPr>
      </p:pic>
      <p:sp>
        <p:nvSpPr>
          <p:cNvPr id="25" name="AutoShape 4" descr="ÐÐ°ÑÑÐ¸Ð½ÐºÐ¸ Ð¿Ð¾ Ð·Ð°Ð¿ÑÐ¾ÑÑ ÐÐÐ Ð¼Ð¾Ð´ÑÐ»ÑÐ½ÑÐµ ÑÐ¸ÑÑÐµÐ¼Ñ ÑÐ¾ÑÐ½Ð°Ð´Ð¾ Ð»Ð¾Ð³Ð¾ÑÐ¸Ð¿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7852699" y="384415"/>
            <a:ext cx="1261653" cy="1203864"/>
            <a:chOff x="-109908" y="-3295468"/>
            <a:chExt cx="1208609" cy="1319441"/>
          </a:xfrm>
          <a:solidFill>
            <a:schemeClr val="accent2"/>
          </a:solidFill>
          <a:effectLst/>
        </p:grpSpPr>
        <p:sp>
          <p:nvSpPr>
            <p:cNvPr id="27" name="Шестиугольник 26"/>
            <p:cNvSpPr/>
            <p:nvPr/>
          </p:nvSpPr>
          <p:spPr>
            <a:xfrm rot="5400000">
              <a:off x="-165324" y="-3240052"/>
              <a:ext cx="1319441" cy="120860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0694C"/>
            </a:solidFill>
            <a:ln>
              <a:solidFill>
                <a:srgbClr val="20694C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Шестиугольник 8"/>
            <p:cNvSpPr txBox="1"/>
            <p:nvPr/>
          </p:nvSpPr>
          <p:spPr>
            <a:xfrm>
              <a:off x="-83881" y="-3044209"/>
              <a:ext cx="1172668" cy="8314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/>
              <a:r>
                <a:rPr lang="en-US" sz="7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Test sample</a:t>
              </a:r>
              <a:endParaRPr lang="en-US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SMART</a:t>
              </a:r>
              <a:endPara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ENERGYGATE</a:t>
              </a:r>
              <a:endPara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Шестиугольник 28"/>
          <p:cNvSpPr/>
          <p:nvPr/>
        </p:nvSpPr>
        <p:spPr bwMode="auto">
          <a:xfrm rot="5400000">
            <a:off x="7898282" y="338828"/>
            <a:ext cx="1213564" cy="130473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0" y="757725"/>
            <a:ext cx="193724" cy="4649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26" y="752999"/>
            <a:ext cx="194083" cy="46579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44316" y="1693431"/>
            <a:ext cx="4063534" cy="430996"/>
            <a:chOff x="395536" y="660333"/>
            <a:chExt cx="6584094" cy="116835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26319" y="699539"/>
              <a:ext cx="6409460" cy="11291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1226" y="699829"/>
              <a:ext cx="559900" cy="1128566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051006" y="660333"/>
              <a:ext cx="5928624" cy="1168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Reliable and cost-effective power supply of remote objects (plants, residential complexes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) 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44414" y="2086068"/>
            <a:ext cx="4063534" cy="430996"/>
            <a:chOff x="395536" y="660333"/>
            <a:chExt cx="6584094" cy="1168358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526319" y="699539"/>
              <a:ext cx="6409460" cy="11291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01226" y="699829"/>
              <a:ext cx="559900" cy="1128566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051006" y="660333"/>
              <a:ext cx="5928624" cy="1168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Incorporation of small size  power stations into isolated power supply systems 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44316" y="2491343"/>
            <a:ext cx="4063534" cy="368440"/>
            <a:chOff x="395536" y="660333"/>
            <a:chExt cx="6584094" cy="1168063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526319" y="699542"/>
              <a:ext cx="6409459" cy="6603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501226" y="699830"/>
              <a:ext cx="559900" cy="660085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051006" y="660333"/>
              <a:ext cx="5928624" cy="1168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Transmission of energy surplus into main power supply system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28151" y="3255642"/>
            <a:ext cx="992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latin typeface="Arial" pitchFamily="34" charset="0"/>
                <a:cs typeface="Arial" pitchFamily="34" charset="0"/>
              </a:rPr>
              <a:t>Company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Modular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700" dirty="0" smtClean="0">
                <a:latin typeface="Arial" pitchFamily="34" charset="0"/>
                <a:cs typeface="Arial" pitchFamily="34" charset="0"/>
              </a:rPr>
              <a:t>Systems Tornado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711" y="3508201"/>
            <a:ext cx="2253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Market Growth Outlook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344217" y="3746374"/>
            <a:ext cx="5128807" cy="276074"/>
            <a:chOff x="395536" y="660333"/>
            <a:chExt cx="8310142" cy="748390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526318" y="699542"/>
              <a:ext cx="8179360" cy="709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501226" y="699830"/>
              <a:ext cx="559900" cy="708891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1051004" y="660333"/>
              <a:ext cx="7368745" cy="709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Russia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;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export to BRICS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and South-East Asian countries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344316" y="4007984"/>
            <a:ext cx="5128708" cy="600164"/>
            <a:chOff x="395536" y="660333"/>
            <a:chExt cx="8309983" cy="1626944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526318" y="699540"/>
              <a:ext cx="8179201" cy="11291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501226" y="699829"/>
              <a:ext cx="559900" cy="1128566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1051006" y="660333"/>
              <a:ext cx="6957673" cy="1626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amount of investment into integrated construction on target markets  by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>
                  <a:latin typeface="Arial" pitchFamily="34" charset="0"/>
                  <a:cs typeface="Arial" pitchFamily="34" charset="0"/>
                </a:rPr>
                <a:t>2035 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b="1" dirty="0">
                  <a:solidFill>
                    <a:srgbClr val="960E0E"/>
                  </a:solidFill>
                  <a:latin typeface="Arial" pitchFamily="34" charset="0"/>
                  <a:cs typeface="Arial" pitchFamily="34" charset="0"/>
                </a:rPr>
                <a:t>≈ $270 </a:t>
              </a:r>
              <a:r>
                <a:rPr lang="ru-RU" sz="1100" b="1" dirty="0" smtClean="0">
                  <a:solidFill>
                    <a:srgbClr val="960E0E"/>
                  </a:solidFill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;</a:t>
              </a:r>
              <a:r>
                <a:rPr lang="ru-RU" sz="1100" dirty="0" smtClean="0">
                  <a:solidFill>
                    <a:srgbClr val="960E0E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share of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 err="1">
                  <a:latin typeface="Arial" pitchFamily="34" charset="0"/>
                  <a:cs typeface="Arial" pitchFamily="34" charset="0"/>
                </a:rPr>
                <a:t>Smart</a:t>
              </a:r>
              <a:r>
                <a:rPr lang="ru-RU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 err="1" smtClean="0">
                  <a:latin typeface="Arial" pitchFamily="34" charset="0"/>
                  <a:cs typeface="Arial" pitchFamily="34" charset="0"/>
                </a:rPr>
                <a:t>EnergyGate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devices 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b="1" dirty="0">
                  <a:solidFill>
                    <a:srgbClr val="960E0E"/>
                  </a:solidFill>
                  <a:latin typeface="Arial" pitchFamily="34" charset="0"/>
                  <a:cs typeface="Arial" pitchFamily="34" charset="0"/>
                </a:rPr>
                <a:t>≈10%</a:t>
              </a:r>
            </a:p>
          </p:txBody>
        </p:sp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7814"/>
            <a:ext cx="844001" cy="3620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04532" y="1426182"/>
            <a:ext cx="28793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Smart distributed energy generation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470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>
          <a:xfrm>
            <a:off x="5508104" y="555526"/>
            <a:ext cx="3337031" cy="38638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18224" cy="33950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8224" y="34305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2119" y="48969"/>
            <a:ext cx="8509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Nstu</a:t>
            </a:r>
            <a:r>
              <a:rPr lang="en-US" alt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innovation structure</a:t>
            </a:r>
            <a:endParaRPr lang="ru-RU" altLang="ru-RU" sz="14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9542"/>
            <a:ext cx="493223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с одним скругленным углом 49"/>
          <p:cNvSpPr/>
          <p:nvPr/>
        </p:nvSpPr>
        <p:spPr>
          <a:xfrm flipV="1">
            <a:off x="0" y="1"/>
            <a:ext cx="9144000" cy="411509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20690"/>
          <a:stretch/>
        </p:blipFill>
        <p:spPr bwMode="auto">
          <a:xfrm>
            <a:off x="441429" y="1675156"/>
            <a:ext cx="2735815" cy="221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633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Ключевые проблемы развития Новосибирской области*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12" name="Hexagon"/>
          <p:cNvSpPr/>
          <p:nvPr/>
        </p:nvSpPr>
        <p:spPr>
          <a:xfrm>
            <a:off x="3435320" y="411510"/>
            <a:ext cx="900000" cy="900000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36000" tIns="0" rIns="36000" bIns="0" rtlCol="0" anchor="ctr"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FFFFFF"/>
                </a:solidFill>
                <a:latin typeface="Arial"/>
              </a:rPr>
              <a:t>269</a:t>
            </a:r>
            <a:endParaRPr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 197"/>
          <p:cNvSpPr txBox="1"/>
          <p:nvPr/>
        </p:nvSpPr>
        <p:spPr>
          <a:xfrm>
            <a:off x="4462222" y="533865"/>
            <a:ext cx="3589590" cy="5977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Participants of the project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«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Innovations management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»</a:t>
            </a:r>
            <a:endParaRPr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" name="Text 201"/>
          <p:cNvSpPr txBox="1"/>
          <p:nvPr/>
        </p:nvSpPr>
        <p:spPr>
          <a:xfrm>
            <a:off x="4572000" y="3795886"/>
            <a:ext cx="4320480" cy="8692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Sudents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’ successful start-ups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:  </a:t>
            </a:r>
          </a:p>
          <a:p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CareWay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 8 cities, revenue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7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mln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roubles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in 2017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 </a:t>
            </a:r>
            <a:r>
              <a:rPr lang="ru-RU" sz="1400" b="1" i="1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Alpha</a:t>
            </a:r>
            <a:r>
              <a:rPr lang="ru-RU" sz="1400" b="1" i="1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Pay</a:t>
            </a:r>
            <a:r>
              <a:rPr lang="ru-RU" sz="1400" b="1" i="1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2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4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(2017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- revenue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26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mln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roubles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</a:p>
          <a:p>
            <a:r>
              <a:rPr lang="en-US" sz="1400" b="1" i="1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Cyberschool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(2018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– revenue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0,2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mln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roubles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Hexagon"/>
          <p:cNvSpPr/>
          <p:nvPr/>
        </p:nvSpPr>
        <p:spPr>
          <a:xfrm>
            <a:off x="3904651" y="1275606"/>
            <a:ext cx="900000" cy="900000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36000" tIns="0" rIns="36000" bIns="0" rtlCol="0" anchor="ctr"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FFFFFF"/>
                </a:solidFill>
                <a:latin typeface="Arial"/>
              </a:rPr>
              <a:t>370</a:t>
            </a:r>
            <a:endParaRPr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Hexagon"/>
          <p:cNvSpPr/>
          <p:nvPr/>
        </p:nvSpPr>
        <p:spPr>
          <a:xfrm>
            <a:off x="3939376" y="2954920"/>
            <a:ext cx="1026902" cy="810091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36000" tIns="0" rIns="36000" bIns="0"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Arial"/>
              </a:rPr>
              <a:t>33</a:t>
            </a:r>
            <a:endParaRPr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 201"/>
          <p:cNvSpPr txBox="1"/>
          <p:nvPr/>
        </p:nvSpPr>
        <p:spPr>
          <a:xfrm>
            <a:off x="4947488" y="3147814"/>
            <a:ext cx="3747930" cy="546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ru-RU" sz="1400" b="1" dirty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project team residents</a:t>
            </a:r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sz="14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9" name="Hexagon"/>
          <p:cNvSpPr/>
          <p:nvPr/>
        </p:nvSpPr>
        <p:spPr>
          <a:xfrm>
            <a:off x="4307800" y="2148575"/>
            <a:ext cx="1026902" cy="810091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36000" tIns="0" rIns="36000" bIns="0" rtlCol="0" anchor="ctr"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FFFFFF"/>
                </a:solidFill>
                <a:latin typeface="Arial"/>
              </a:rPr>
              <a:t>6</a:t>
            </a:r>
            <a:endParaRPr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Hexagon"/>
          <p:cNvSpPr/>
          <p:nvPr/>
        </p:nvSpPr>
        <p:spPr>
          <a:xfrm>
            <a:off x="3435320" y="3819016"/>
            <a:ext cx="1026902" cy="810091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36000" tIns="0" rIns="36000" bIns="0" rtlCol="0" anchor="ctr"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FFFFFF"/>
                </a:solidFill>
                <a:latin typeface="Arial"/>
              </a:rPr>
              <a:t>3</a:t>
            </a:r>
            <a:endParaRPr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07528" y="2311246"/>
            <a:ext cx="387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Trend scouting through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Big Data,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IoT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Machine learning, etc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4999" y="1265255"/>
            <a:ext cx="3744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Participants of events with successful start-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upers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and entrepreneurs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Zvonobot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Pharmznanie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and others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4943" y="3553291"/>
            <a:ext cx="1814920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sbigarage.ru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vk.com/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garagenstu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728901" y="771953"/>
            <a:ext cx="103502" cy="107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806497" y="557639"/>
            <a:ext cx="103502" cy="3214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878505" y="504060"/>
            <a:ext cx="103502" cy="375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8722714" y="1896749"/>
            <a:ext cx="103502" cy="342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826216" y="1660441"/>
            <a:ext cx="103502" cy="2678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909827" y="1553284"/>
            <a:ext cx="103502" cy="375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flipV="1">
            <a:off x="8748463" y="3590786"/>
            <a:ext cx="91663" cy="342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840126" y="3439279"/>
            <a:ext cx="91663" cy="1875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925475" y="3251754"/>
            <a:ext cx="91663" cy="375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flipV="1">
            <a:off x="8800817" y="4371548"/>
            <a:ext cx="91663" cy="342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846967" y="4030787"/>
            <a:ext cx="91663" cy="375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938630" y="4030787"/>
            <a:ext cx="91663" cy="375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flipV="1">
            <a:off x="8722714" y="2571749"/>
            <a:ext cx="103502" cy="107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820472" y="2464592"/>
            <a:ext cx="103502" cy="2143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911151" y="2303857"/>
            <a:ext cx="103502" cy="375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W:\Опорный_2017\2. Наблюдательный совет\лого\NSTU_Logo_grade_r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733" r="1561" b="2183"/>
          <a:stretch/>
        </p:blipFill>
        <p:spPr bwMode="auto">
          <a:xfrm>
            <a:off x="126720" y="4456584"/>
            <a:ext cx="720080" cy="60071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с одним скругленным углом 45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618224" y="79680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NSTU AS AN ACCELERATOR OF INNOVATIONS</a:t>
            </a:r>
            <a:endParaRPr lang="ru-RU" sz="1400" b="1" dirty="0">
              <a:solidFill>
                <a:srgbClr val="FFFFFF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35888" y="843558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2016 - 2018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1" y="3673863"/>
            <a:ext cx="244995" cy="238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1" y="3965735"/>
            <a:ext cx="235261" cy="235261"/>
          </a:xfrm>
          <a:prstGeom prst="rect">
            <a:avLst/>
          </a:prstGeom>
        </p:spPr>
      </p:pic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BFAEA49A-19C6-44EA-BE1C-C037F9EE2408}"/>
              </a:ext>
            </a:extLst>
          </p:cNvPr>
          <p:cNvCxnSpPr>
            <a:cxnSpLocks/>
          </p:cNvCxnSpPr>
          <p:nvPr/>
        </p:nvCxnSpPr>
        <p:spPr>
          <a:xfrm>
            <a:off x="2816508" y="375386"/>
            <a:ext cx="1066867" cy="2082723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64D0446-4BF9-4E3C-AAE0-45FC636D56E7}"/>
              </a:ext>
            </a:extLst>
          </p:cNvPr>
          <p:cNvCxnSpPr>
            <a:cxnSpLocks/>
          </p:cNvCxnSpPr>
          <p:nvPr/>
        </p:nvCxnSpPr>
        <p:spPr>
          <a:xfrm flipV="1">
            <a:off x="2759539" y="2457742"/>
            <a:ext cx="1114377" cy="2274248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3863" y="7365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82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Networking </a:t>
            </a:r>
          </a:p>
          <a:p>
            <a:r>
              <a:rPr lang="en-US" b="1" dirty="0" smtClean="0">
                <a:solidFill>
                  <a:srgbClr val="82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Inter-University Business </a:t>
            </a:r>
          </a:p>
          <a:p>
            <a:r>
              <a:rPr lang="en-US" b="1" dirty="0" smtClean="0">
                <a:solidFill>
                  <a:srgbClr val="82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Incubator opened at NSTU</a:t>
            </a:r>
            <a:endParaRPr lang="ru-RU" b="1" dirty="0" smtClean="0">
              <a:solidFill>
                <a:srgbClr val="82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F54320-2F0F-4CE3-8659-6A926DDF2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91" y="987574"/>
            <a:ext cx="3305084" cy="3329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9547" y="587585"/>
            <a:ext cx="542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NSTU Science and Technology Foresight 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81298" y="3340008"/>
            <a:ext cx="2302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b="1" dirty="0" smtClean="0"/>
              <a:t>Foresight discussion club</a:t>
            </a:r>
            <a:endParaRPr lang="ru-RU" sz="2000" b="1" dirty="0"/>
          </a:p>
          <a:p>
            <a:pPr>
              <a:lnSpc>
                <a:spcPct val="70000"/>
              </a:lnSpc>
            </a:pP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55901" y="2152288"/>
            <a:ext cx="1844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Regional </a:t>
            </a:r>
          </a:p>
          <a:p>
            <a:r>
              <a:rPr lang="en-US" sz="2400" b="1" dirty="0" smtClean="0"/>
              <a:t>foresight site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4252" y="2484423"/>
            <a:ext cx="187089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b="1" dirty="0" smtClean="0"/>
              <a:t>Students’ project </a:t>
            </a:r>
          </a:p>
          <a:p>
            <a:pPr algn="r">
              <a:lnSpc>
                <a:spcPct val="80000"/>
              </a:lnSpc>
            </a:pPr>
            <a:r>
              <a:rPr lang="en-US" b="1" dirty="0" smtClean="0"/>
              <a:t>sessions on </a:t>
            </a:r>
          </a:p>
          <a:p>
            <a:pPr algn="r">
              <a:lnSpc>
                <a:spcPct val="80000"/>
              </a:lnSpc>
            </a:pPr>
            <a:r>
              <a:rPr lang="en-US" b="1" dirty="0" smtClean="0"/>
              <a:t>innovative </a:t>
            </a:r>
          </a:p>
          <a:p>
            <a:pPr algn="r">
              <a:lnSpc>
                <a:spcPct val="80000"/>
              </a:lnSpc>
            </a:pPr>
            <a:r>
              <a:rPr lang="en-US" b="1" dirty="0" err="1" smtClean="0"/>
              <a:t>sci</a:t>
            </a:r>
            <a:r>
              <a:rPr lang="en-US" b="1" dirty="0" smtClean="0"/>
              <a:t>-tech markets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57573" y="2047084"/>
            <a:ext cx="971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AeroNet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836068" y="1533185"/>
            <a:ext cx="12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EnergyNet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443119" y="1053328"/>
            <a:ext cx="971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AutoNet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169020" y="745812"/>
            <a:ext cx="11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TechNet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341628" y="1011069"/>
            <a:ext cx="2928926" cy="40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 dirty="0"/>
              <a:t>1565</a:t>
            </a:r>
            <a:r>
              <a:rPr lang="en-US" sz="1400" b="1" dirty="0"/>
              <a:t> </a:t>
            </a:r>
            <a:r>
              <a:rPr lang="en-US" sz="1400" b="1" dirty="0" smtClean="0"/>
              <a:t>people </a:t>
            </a:r>
            <a:r>
              <a:rPr lang="en-US" sz="1400" dirty="0" smtClean="0"/>
              <a:t>participated in foresight session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783057" y="1533185"/>
            <a:ext cx="3786182" cy="43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400" b="1" dirty="0"/>
              <a:t>23 </a:t>
            </a:r>
            <a:r>
              <a:rPr lang="en-US" sz="1400" b="1" dirty="0" smtClean="0"/>
              <a:t>projects </a:t>
            </a:r>
            <a:r>
              <a:rPr lang="en-US" sz="1400" dirty="0" smtClean="0"/>
              <a:t>for </a:t>
            </a:r>
          </a:p>
          <a:p>
            <a:pPr>
              <a:lnSpc>
                <a:spcPts val="1300"/>
              </a:lnSpc>
            </a:pPr>
            <a:r>
              <a:rPr lang="en-US" sz="1400" dirty="0" smtClean="0"/>
              <a:t>regional economy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052856" y="2104319"/>
            <a:ext cx="378618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 dirty="0"/>
              <a:t>30 </a:t>
            </a:r>
            <a:r>
              <a:rPr lang="en-US" sz="1400" b="1" dirty="0" smtClean="0"/>
              <a:t>ideas</a:t>
            </a:r>
            <a:r>
              <a:rPr lang="en-US" sz="1400" dirty="0" smtClean="0"/>
              <a:t>, including</a:t>
            </a:r>
            <a:r>
              <a:rPr lang="ru-RU" sz="1400" dirty="0" smtClean="0"/>
              <a:t> </a:t>
            </a:r>
            <a:r>
              <a:rPr lang="en-US" sz="1400" dirty="0" smtClean="0"/>
              <a:t>setting up of </a:t>
            </a:r>
          </a:p>
          <a:p>
            <a:pPr>
              <a:lnSpc>
                <a:spcPct val="70000"/>
              </a:lnSpc>
            </a:pPr>
            <a:r>
              <a:rPr lang="en-US" sz="1400" dirty="0" smtClean="0"/>
              <a:t>pilot and experimental </a:t>
            </a:r>
          </a:p>
          <a:p>
            <a:pPr>
              <a:lnSpc>
                <a:spcPct val="70000"/>
              </a:lnSpc>
            </a:pPr>
            <a:r>
              <a:rPr lang="en-US" sz="1400" dirty="0" smtClean="0"/>
              <a:t>production businesses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052856" y="2735991"/>
            <a:ext cx="292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Plan of prospective </a:t>
            </a:r>
            <a:r>
              <a:rPr lang="en-US" sz="1400" b="1" dirty="0" err="1" smtClean="0"/>
              <a:t>reaearch</a:t>
            </a:r>
            <a:endParaRPr lang="ru-RU" sz="1400" b="1" dirty="0"/>
          </a:p>
        </p:txBody>
      </p:sp>
      <p:sp>
        <p:nvSpPr>
          <p:cNvPr id="42" name="Google Shape;161;p21"/>
          <p:cNvSpPr/>
          <p:nvPr/>
        </p:nvSpPr>
        <p:spPr>
          <a:xfrm>
            <a:off x="2115208" y="3850973"/>
            <a:ext cx="12261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foresights</a:t>
            </a:r>
            <a:endParaRPr sz="1400" dirty="0"/>
          </a:p>
        </p:txBody>
      </p:sp>
      <p:sp>
        <p:nvSpPr>
          <p:cNvPr id="43" name="Google Shape;162;p21"/>
          <p:cNvSpPr/>
          <p:nvPr/>
        </p:nvSpPr>
        <p:spPr>
          <a:xfrm>
            <a:off x="1254108" y="3475189"/>
            <a:ext cx="17043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lectures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65;p21"/>
          <p:cNvSpPr/>
          <p:nvPr/>
        </p:nvSpPr>
        <p:spPr>
          <a:xfrm>
            <a:off x="1372062" y="4269705"/>
            <a:ext cx="2610849" cy="45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technological battles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68;p21"/>
          <p:cNvSpPr/>
          <p:nvPr/>
        </p:nvSpPr>
        <p:spPr>
          <a:xfrm>
            <a:off x="4109696" y="4332093"/>
            <a:ext cx="330666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sci-fi discussions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71;p21"/>
          <p:cNvSpPr/>
          <p:nvPr/>
        </p:nvSpPr>
        <p:spPr>
          <a:xfrm>
            <a:off x="5331228" y="3928063"/>
            <a:ext cx="33452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sessions in the format “Talk with the leaders of the region (business and authority)”</a:t>
            </a:r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47" name="Заголовок 1"/>
          <p:cNvSpPr txBox="1">
            <a:spLocks/>
          </p:cNvSpPr>
          <p:nvPr/>
        </p:nvSpPr>
        <p:spPr>
          <a:xfrm>
            <a:off x="618224" y="34305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r>
              <a:rPr lang="ru-RU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Акселерация инновационной деятельности</a:t>
            </a:r>
          </a:p>
        </p:txBody>
      </p:sp>
      <p:sp>
        <p:nvSpPr>
          <p:cNvPr id="23" name="Прямоугольник с одним скругленным углом 22"/>
          <p:cNvSpPr/>
          <p:nvPr/>
        </p:nvSpPr>
        <p:spPr>
          <a:xfrm flipV="1">
            <a:off x="2370" y="4425"/>
            <a:ext cx="9144000" cy="411509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20594" y="79680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NSTU AS AN ACCELERATOR OF INNOVATIONS</a:t>
            </a:r>
            <a:endParaRPr lang="ru-RU" sz="1400" b="1" dirty="0">
              <a:solidFill>
                <a:srgbClr val="FFFFFF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4424"/>
            <a:ext cx="618224" cy="339502"/>
          </a:xfrm>
          <a:prstGeom prst="rect">
            <a:avLst/>
          </a:prstGeom>
        </p:spPr>
      </p:pic>
      <p:sp>
        <p:nvSpPr>
          <p:cNvPr id="2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4725" t="12045" r="29525" b="76750"/>
          <a:stretch/>
        </p:blipFill>
        <p:spPr>
          <a:xfrm>
            <a:off x="6312420" y="1019609"/>
            <a:ext cx="1440160" cy="576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4933" t="12000" r="47742" b="78196"/>
          <a:stretch/>
        </p:blipFill>
        <p:spPr>
          <a:xfrm>
            <a:off x="1750120" y="1033697"/>
            <a:ext cx="1584176" cy="504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5588" t="75695" r="24013" b="20103"/>
          <a:stretch/>
        </p:blipFill>
        <p:spPr>
          <a:xfrm>
            <a:off x="2300455" y="3785900"/>
            <a:ext cx="4608512" cy="216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57857" t="40389" r="25606" b="50088"/>
          <a:stretch/>
        </p:blipFill>
        <p:spPr>
          <a:xfrm>
            <a:off x="3189808" y="1640583"/>
            <a:ext cx="1809514" cy="585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4" t="79420" r="63647" b="9375"/>
          <a:stretch/>
        </p:blipFill>
        <p:spPr>
          <a:xfrm>
            <a:off x="1293299" y="3898118"/>
            <a:ext cx="985893" cy="751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9" t="56143" r="59466" b="34360"/>
          <a:stretch/>
        </p:blipFill>
        <p:spPr>
          <a:xfrm>
            <a:off x="1022" y="2468630"/>
            <a:ext cx="1651361" cy="590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28902" t="27339" r="58825" b="59059"/>
          <a:stretch/>
        </p:blipFill>
        <p:spPr>
          <a:xfrm>
            <a:off x="190305" y="1580002"/>
            <a:ext cx="1368152" cy="852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26093" t="23388" r="22993" b="71860"/>
          <a:stretch/>
        </p:blipFill>
        <p:spPr>
          <a:xfrm>
            <a:off x="2627784" y="1491630"/>
            <a:ext cx="4655632" cy="2442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45785" t="27339" r="40040" b="59059"/>
          <a:stretch/>
        </p:blipFill>
        <p:spPr>
          <a:xfrm>
            <a:off x="7642175" y="1553652"/>
            <a:ext cx="1474486" cy="7954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01" t="28086" r="24424" b="58312"/>
          <a:stretch/>
        </p:blipFill>
        <p:spPr>
          <a:xfrm>
            <a:off x="1610312" y="1580002"/>
            <a:ext cx="1723984" cy="930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43591" t="40389" r="42235" b="47005"/>
          <a:stretch/>
        </p:blipFill>
        <p:spPr>
          <a:xfrm>
            <a:off x="6346031" y="1721010"/>
            <a:ext cx="1296144" cy="648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l="28776" t="40389" r="58625" b="47005"/>
          <a:stretch/>
        </p:blipFill>
        <p:spPr>
          <a:xfrm>
            <a:off x="4949505" y="1714105"/>
            <a:ext cx="1152128" cy="6480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51969" t="64763" r="42243" b="24248"/>
          <a:stretch/>
        </p:blipFill>
        <p:spPr>
          <a:xfrm>
            <a:off x="5468807" y="2409483"/>
            <a:ext cx="648072" cy="6917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8" t="66608" r="50931" b="24248"/>
          <a:stretch/>
        </p:blipFill>
        <p:spPr>
          <a:xfrm>
            <a:off x="-219825" y="3156473"/>
            <a:ext cx="2463786" cy="539417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43416" y="61963"/>
            <a:ext cx="7956376" cy="277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Партнеры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27" y="4124603"/>
            <a:ext cx="856768" cy="3536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39" y="3372214"/>
            <a:ext cx="1448086" cy="3185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87" y="3966321"/>
            <a:ext cx="741380" cy="5379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33" y="3994752"/>
            <a:ext cx="518338" cy="5166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51" y="3778024"/>
            <a:ext cx="1107303" cy="86446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9" b="38857"/>
          <a:stretch/>
        </p:blipFill>
        <p:spPr>
          <a:xfrm>
            <a:off x="2012423" y="3281844"/>
            <a:ext cx="1870008" cy="4320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92" y="2570941"/>
            <a:ext cx="653346" cy="50257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98" b="-15907"/>
          <a:stretch/>
        </p:blipFill>
        <p:spPr>
          <a:xfrm>
            <a:off x="7697335" y="3894959"/>
            <a:ext cx="554331" cy="78596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17" y="3093872"/>
            <a:ext cx="1720526" cy="61254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79" y="2545023"/>
            <a:ext cx="697203" cy="70980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" y="3785900"/>
            <a:ext cx="1295683" cy="9717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8" t="52764" r="24013" b="43034"/>
          <a:stretch/>
        </p:blipFill>
        <p:spPr>
          <a:xfrm>
            <a:off x="2470540" y="2261454"/>
            <a:ext cx="4608512" cy="2160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41" t="80073" r="34717" b="10220"/>
          <a:stretch/>
        </p:blipFill>
        <p:spPr>
          <a:xfrm>
            <a:off x="3431320" y="3966321"/>
            <a:ext cx="808130" cy="54846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0897" t="64763" r="31311" b="24248"/>
          <a:stretch/>
        </p:blipFill>
        <p:spPr>
          <a:xfrm>
            <a:off x="5781822" y="3086196"/>
            <a:ext cx="872480" cy="69177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95" t="56143" r="24013" b="34360"/>
          <a:stretch/>
        </p:blipFill>
        <p:spPr>
          <a:xfrm>
            <a:off x="6381885" y="2483510"/>
            <a:ext cx="2684259" cy="59000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09" t="56143" r="49040" b="34360"/>
          <a:stretch/>
        </p:blipFill>
        <p:spPr>
          <a:xfrm>
            <a:off x="1857467" y="2487700"/>
            <a:ext cx="1088505" cy="59000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7971" t="79553" r="52395" b="9242"/>
          <a:stretch/>
        </p:blipFill>
        <p:spPr>
          <a:xfrm>
            <a:off x="2238459" y="3881921"/>
            <a:ext cx="1138297" cy="74429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917" t="80073" r="22922" b="11197"/>
          <a:stretch/>
        </p:blipFill>
        <p:spPr>
          <a:xfrm>
            <a:off x="4279181" y="3849975"/>
            <a:ext cx="1481378" cy="715603"/>
          </a:xfrm>
          <a:prstGeom prst="rect">
            <a:avLst/>
          </a:prstGeom>
        </p:spPr>
      </p:pic>
      <p:sp>
        <p:nvSpPr>
          <p:cNvPr id="47" name="Прямоугольник с одним скругленным углом 46"/>
          <p:cNvSpPr/>
          <p:nvPr/>
        </p:nvSpPr>
        <p:spPr>
          <a:xfrm flipV="1">
            <a:off x="-2370" y="-16364"/>
            <a:ext cx="9144000" cy="386238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08"/>
            <a:ext cx="618224" cy="339502"/>
          </a:xfrm>
          <a:prstGeom prst="rect">
            <a:avLst/>
          </a:prstGeom>
        </p:spPr>
      </p:pic>
      <p:grpSp>
        <p:nvGrpSpPr>
          <p:cNvPr id="51" name="Group 24"/>
          <p:cNvGrpSpPr>
            <a:grpSpLocks/>
          </p:cNvGrpSpPr>
          <p:nvPr/>
        </p:nvGrpSpPr>
        <p:grpSpPr bwMode="auto">
          <a:xfrm>
            <a:off x="2987824" y="517886"/>
            <a:ext cx="2809314" cy="432048"/>
            <a:chOff x="2297113" y="808038"/>
            <a:chExt cx="2835275" cy="2141538"/>
          </a:xfrm>
          <a:solidFill>
            <a:srgbClr val="20694C"/>
          </a:solidFill>
        </p:grpSpPr>
        <p:sp>
          <p:nvSpPr>
            <p:cNvPr id="52" name="Rectangle 7"/>
            <p:cNvSpPr>
              <a:spLocks noChangeArrowheads="1"/>
            </p:cNvSpPr>
            <p:nvPr/>
          </p:nvSpPr>
          <p:spPr bwMode="auto">
            <a:xfrm>
              <a:off x="2297113" y="808038"/>
              <a:ext cx="2835275" cy="214153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1400" dirty="0">
                <a:latin typeface="Arial" charset="0"/>
                <a:cs typeface="+mn-cs"/>
              </a:endParaRPr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2646363" y="808038"/>
              <a:ext cx="2486025" cy="2141538"/>
            </a:xfrm>
            <a:custGeom>
              <a:avLst/>
              <a:gdLst>
                <a:gd name="T0" fmla="*/ 1566 w 1566"/>
                <a:gd name="T1" fmla="*/ 1349 h 1349"/>
                <a:gd name="T2" fmla="*/ 1566 w 1566"/>
                <a:gd name="T3" fmla="*/ 0 h 1349"/>
                <a:gd name="T4" fmla="*/ 1347 w 1566"/>
                <a:gd name="T5" fmla="*/ 0 h 1349"/>
                <a:gd name="T6" fmla="*/ 0 w 1566"/>
                <a:gd name="T7" fmla="*/ 1349 h 1349"/>
                <a:gd name="T8" fmla="*/ 1566 w 1566"/>
                <a:gd name="T9" fmla="*/ 1349 h 1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6" h="1349">
                  <a:moveTo>
                    <a:pt x="1566" y="1349"/>
                  </a:moveTo>
                  <a:lnTo>
                    <a:pt x="1566" y="0"/>
                  </a:lnTo>
                  <a:lnTo>
                    <a:pt x="1347" y="0"/>
                  </a:lnTo>
                  <a:lnTo>
                    <a:pt x="0" y="1349"/>
                  </a:lnTo>
                  <a:lnTo>
                    <a:pt x="1566" y="13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0694C">
                    <a:shade val="30000"/>
                    <a:satMod val="115000"/>
                  </a:srgbClr>
                </a:gs>
                <a:gs pos="50000">
                  <a:srgbClr val="20694C">
                    <a:shade val="67500"/>
                    <a:satMod val="115000"/>
                  </a:srgbClr>
                </a:gs>
                <a:gs pos="100000">
                  <a:srgbClr val="20694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</p:grpSp>
      <p:grpSp>
        <p:nvGrpSpPr>
          <p:cNvPr id="59" name="Group 24"/>
          <p:cNvGrpSpPr>
            <a:grpSpLocks/>
          </p:cNvGrpSpPr>
          <p:nvPr/>
        </p:nvGrpSpPr>
        <p:grpSpPr bwMode="auto">
          <a:xfrm>
            <a:off x="323528" y="517885"/>
            <a:ext cx="2304257" cy="432049"/>
            <a:chOff x="2297113" y="808038"/>
            <a:chExt cx="2835275" cy="2141538"/>
          </a:xfrm>
          <a:solidFill>
            <a:srgbClr val="777777"/>
          </a:solidFill>
        </p:grpSpPr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2297113" y="808038"/>
              <a:ext cx="2835275" cy="214153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800" dirty="0">
                <a:latin typeface="Arial" charset="0"/>
                <a:cs typeface="+mn-cs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2646363" y="808038"/>
              <a:ext cx="2486025" cy="2141538"/>
            </a:xfrm>
            <a:custGeom>
              <a:avLst/>
              <a:gdLst>
                <a:gd name="T0" fmla="*/ 1566 w 1566"/>
                <a:gd name="T1" fmla="*/ 1349 h 1349"/>
                <a:gd name="T2" fmla="*/ 1566 w 1566"/>
                <a:gd name="T3" fmla="*/ 0 h 1349"/>
                <a:gd name="T4" fmla="*/ 1347 w 1566"/>
                <a:gd name="T5" fmla="*/ 0 h 1349"/>
                <a:gd name="T6" fmla="*/ 0 w 1566"/>
                <a:gd name="T7" fmla="*/ 1349 h 1349"/>
                <a:gd name="T8" fmla="*/ 1566 w 1566"/>
                <a:gd name="T9" fmla="*/ 1349 h 1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6" h="1349">
                  <a:moveTo>
                    <a:pt x="1566" y="1349"/>
                  </a:moveTo>
                  <a:lnTo>
                    <a:pt x="1566" y="0"/>
                  </a:lnTo>
                  <a:lnTo>
                    <a:pt x="1347" y="0"/>
                  </a:lnTo>
                  <a:lnTo>
                    <a:pt x="0" y="1349"/>
                  </a:lnTo>
                  <a:lnTo>
                    <a:pt x="1566" y="13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7777">
                    <a:shade val="30000"/>
                    <a:satMod val="115000"/>
                  </a:srgbClr>
                </a:gs>
                <a:gs pos="50000">
                  <a:srgbClr val="777777">
                    <a:shade val="67500"/>
                    <a:satMod val="115000"/>
                  </a:srgbClr>
                </a:gs>
                <a:gs pos="100000">
                  <a:srgbClr val="777777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</p:grpSp>
      <p:grpSp>
        <p:nvGrpSpPr>
          <p:cNvPr id="62" name="Group 24"/>
          <p:cNvGrpSpPr>
            <a:grpSpLocks/>
          </p:cNvGrpSpPr>
          <p:nvPr/>
        </p:nvGrpSpPr>
        <p:grpSpPr bwMode="auto">
          <a:xfrm>
            <a:off x="6156176" y="517886"/>
            <a:ext cx="2312551" cy="432048"/>
            <a:chOff x="2297113" y="808038"/>
            <a:chExt cx="2835275" cy="2141538"/>
          </a:xfrm>
          <a:solidFill>
            <a:srgbClr val="20694C"/>
          </a:solidFill>
        </p:grpSpPr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2297113" y="808038"/>
              <a:ext cx="2835275" cy="214153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1400" dirty="0">
                <a:latin typeface="Arial" charset="0"/>
                <a:cs typeface="+mn-cs"/>
              </a:endParaRPr>
            </a:p>
          </p:txBody>
        </p:sp>
        <p:sp>
          <p:nvSpPr>
            <p:cNvPr id="64" name="Freeform 9"/>
            <p:cNvSpPr>
              <a:spLocks/>
            </p:cNvSpPr>
            <p:nvPr/>
          </p:nvSpPr>
          <p:spPr bwMode="auto">
            <a:xfrm>
              <a:off x="2646363" y="808038"/>
              <a:ext cx="2486025" cy="2141538"/>
            </a:xfrm>
            <a:custGeom>
              <a:avLst/>
              <a:gdLst>
                <a:gd name="T0" fmla="*/ 1566 w 1566"/>
                <a:gd name="T1" fmla="*/ 1349 h 1349"/>
                <a:gd name="T2" fmla="*/ 1566 w 1566"/>
                <a:gd name="T3" fmla="*/ 0 h 1349"/>
                <a:gd name="T4" fmla="*/ 1347 w 1566"/>
                <a:gd name="T5" fmla="*/ 0 h 1349"/>
                <a:gd name="T6" fmla="*/ 0 w 1566"/>
                <a:gd name="T7" fmla="*/ 1349 h 1349"/>
                <a:gd name="T8" fmla="*/ 1566 w 1566"/>
                <a:gd name="T9" fmla="*/ 1349 h 1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6" h="1349">
                  <a:moveTo>
                    <a:pt x="1566" y="1349"/>
                  </a:moveTo>
                  <a:lnTo>
                    <a:pt x="1566" y="0"/>
                  </a:lnTo>
                  <a:lnTo>
                    <a:pt x="1347" y="0"/>
                  </a:lnTo>
                  <a:lnTo>
                    <a:pt x="0" y="1349"/>
                  </a:lnTo>
                  <a:lnTo>
                    <a:pt x="1566" y="13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0694C">
                    <a:shade val="30000"/>
                    <a:satMod val="115000"/>
                  </a:srgbClr>
                </a:gs>
                <a:gs pos="50000">
                  <a:srgbClr val="20694C">
                    <a:shade val="67500"/>
                    <a:satMod val="115000"/>
                  </a:srgbClr>
                </a:gs>
                <a:gs pos="100000">
                  <a:srgbClr val="20694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2984372" y="579586"/>
            <a:ext cx="2797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 money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420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rbl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483519"/>
            <a:ext cx="3577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1300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employer-sponsored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students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578203"/>
            <a:ext cx="2301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contracts for research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32640" y="52911"/>
            <a:ext cx="851136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COOPERATION WITH PARTNERS IN 2018</a:t>
            </a:r>
            <a:endParaRPr lang="ru-RU" sz="14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C:\Users\Ekaterina\Desktop\инфорграфика\0634-min-gla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17488" b="12260"/>
          <a:stretch/>
        </p:blipFill>
        <p:spPr bwMode="auto">
          <a:xfrm>
            <a:off x="631590" y="3294322"/>
            <a:ext cx="2572258" cy="1339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одним скругленным углом 3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5984" y="486965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18224" y="67633"/>
            <a:ext cx="851136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Результаты взаимодействия с региональными партнерами</a:t>
            </a:r>
            <a:endParaRPr lang="ru-R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0" name="Picture 2" descr="W:\Опорный_2017\2. Наблюдательный совет\лого\NSTU_Logo_grade_r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733" r="1561" b="2183"/>
          <a:stretch/>
        </p:blipFill>
        <p:spPr bwMode="auto">
          <a:xfrm>
            <a:off x="126720" y="4456584"/>
            <a:ext cx="720080" cy="60071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55575" y="519521"/>
            <a:ext cx="4916969" cy="648153"/>
          </a:xfrm>
          <a:prstGeom prst="roundRect">
            <a:avLst/>
          </a:prstGeom>
          <a:solidFill>
            <a:schemeClr val="bg1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NSTU’s Laboratory </a:t>
            </a:r>
            <a:r>
              <a:rPr lang="ru-RU" sz="14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«</a:t>
            </a:r>
            <a:r>
              <a:rPr lang="en-US" sz="14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Factory of Processes</a:t>
            </a:r>
            <a:r>
              <a:rPr lang="ru-RU" sz="14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» 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–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center for lean manufacturing</a:t>
            </a:r>
            <a:endParaRPr lang="ru-RU" sz="14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7999124" y="640749"/>
            <a:ext cx="1130460" cy="361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ts val="900"/>
              </a:lnSpc>
              <a:defRPr/>
            </a:pP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Specialists from businesses</a:t>
            </a:r>
            <a:endParaRPr lang="ru-RU" sz="1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7641083" y="1167674"/>
            <a:ext cx="1395413" cy="307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defRPr/>
            </a:pP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Trainers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7281084" y="453776"/>
            <a:ext cx="720000" cy="720000"/>
            <a:chOff x="2728026" y="70"/>
            <a:chExt cx="1310630" cy="1506471"/>
          </a:xfrm>
          <a:solidFill>
            <a:srgbClr val="960E0E"/>
          </a:solidFill>
        </p:grpSpPr>
        <p:sp>
          <p:nvSpPr>
            <p:cNvPr id="32" name="Шестиугольник 31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Шестиугольник 4"/>
            <p:cNvSpPr txBox="1"/>
            <p:nvPr/>
          </p:nvSpPr>
          <p:spPr>
            <a:xfrm>
              <a:off x="2737291" y="235257"/>
              <a:ext cx="1297797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rgbClr val="FFFFFF"/>
                  </a:solidFill>
                </a:rPr>
                <a:t>20</a:t>
              </a:r>
              <a:endParaRPr lang="ru-RU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6566173" y="461724"/>
            <a:ext cx="720000" cy="720000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36" name="Шестиугольник 35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Шестиугольник 8"/>
            <p:cNvSpPr txBox="1"/>
            <p:nvPr/>
          </p:nvSpPr>
          <p:spPr>
            <a:xfrm>
              <a:off x="1517478" y="355255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200"/>
                </a:lnSpc>
                <a:defRPr/>
              </a:pPr>
              <a:r>
                <a:rPr lang="ru-RU" sz="2400" b="1" dirty="0" smtClean="0">
                  <a:solidFill>
                    <a:srgbClr val="FFFFFF"/>
                  </a:solidFill>
                </a:rPr>
                <a:t>8</a:t>
              </a:r>
              <a:endParaRPr lang="ru-RU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Группа 7"/>
          <p:cNvGrpSpPr>
            <a:grpSpLocks/>
          </p:cNvGrpSpPr>
          <p:nvPr/>
        </p:nvGrpSpPr>
        <p:grpSpPr bwMode="auto">
          <a:xfrm>
            <a:off x="6921045" y="987654"/>
            <a:ext cx="721604" cy="720000"/>
            <a:chOff x="2728026" y="70"/>
            <a:chExt cx="1313549" cy="1506471"/>
          </a:xfrm>
          <a:solidFill>
            <a:srgbClr val="960E0E"/>
          </a:solidFill>
        </p:grpSpPr>
        <p:sp>
          <p:nvSpPr>
            <p:cNvPr id="39" name="Шестиугольник 38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Шестиугольник 4"/>
            <p:cNvSpPr txBox="1"/>
            <p:nvPr/>
          </p:nvSpPr>
          <p:spPr>
            <a:xfrm>
              <a:off x="2737362" y="235257"/>
              <a:ext cx="1304213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rgbClr val="FFFFFF"/>
                  </a:solidFill>
                </a:rPr>
                <a:t>30</a:t>
              </a:r>
              <a:endParaRPr lang="ru-RU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Группа 9"/>
          <p:cNvGrpSpPr>
            <a:grpSpLocks/>
          </p:cNvGrpSpPr>
          <p:nvPr/>
        </p:nvGrpSpPr>
        <p:grpSpPr bwMode="auto">
          <a:xfrm>
            <a:off x="6201044" y="987654"/>
            <a:ext cx="720000" cy="720000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42" name="Шестиугольник 4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Шестиугольник 8"/>
            <p:cNvSpPr txBox="1"/>
            <p:nvPr/>
          </p:nvSpPr>
          <p:spPr>
            <a:xfrm>
              <a:off x="1517478" y="461981"/>
              <a:ext cx="900761" cy="7433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000"/>
                </a:lnSpc>
                <a:defRPr/>
              </a:pPr>
              <a:r>
                <a:rPr lang="ru-RU" sz="2400" b="1" dirty="0" smtClean="0">
                  <a:solidFill>
                    <a:srgbClr val="FFFFFF"/>
                  </a:solidFill>
                </a:rPr>
                <a:t>600</a:t>
              </a:r>
              <a:endParaRPr lang="ru-RU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 bwMode="auto">
          <a:xfrm>
            <a:off x="5292080" y="1167674"/>
            <a:ext cx="908963" cy="3240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algn="r" defTabSz="400018">
              <a:lnSpc>
                <a:spcPct val="90000"/>
              </a:lnSpc>
              <a:defRPr/>
            </a:pP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Number of students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5148064" y="622614"/>
            <a:ext cx="1395413" cy="3958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algn="r" defTabSz="400018">
              <a:lnSpc>
                <a:spcPts val="900"/>
              </a:lnSpc>
              <a:defRPr/>
            </a:pPr>
            <a:r>
              <a:rPr lang="en-US" altLang="ru-RU" sz="1100" b="1" i="1" dirty="0" smtClean="0">
                <a:latin typeface="Arial" pitchFamily="34" charset="0"/>
                <a:cs typeface="Arial" pitchFamily="34" charset="0"/>
              </a:rPr>
              <a:t>New programs and trainings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1347614"/>
            <a:ext cx="2880320" cy="39639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partners</a:t>
            </a:r>
            <a:r>
              <a:rPr lang="ru-RU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1707654"/>
            <a:ext cx="2736304" cy="1296144"/>
          </a:xfrm>
          <a:prstGeom prst="roundRect">
            <a:avLst/>
          </a:prstGeom>
          <a:solidFill>
            <a:srgbClr val="E6E6E6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2563"/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REGIONAL CENTER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indent="182563"/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for developing competences in   the sphere of  labor productivity -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«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Agency of Investment Development of Novosibirsk region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»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491880" y="1744006"/>
            <a:ext cx="5328592" cy="1246121"/>
          </a:xfrm>
          <a:prstGeom prst="roundRect">
            <a:avLst/>
          </a:prstGeom>
          <a:solidFill>
            <a:srgbClr val="E6E6E6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100"/>
              </a:lnSpc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</a:rPr>
              <a:t>Novosibirsk Aircraft Production Association named after V.P. Chkalov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PJSC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«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Sukhoi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») 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171450" indent="-171450">
              <a:lnSpc>
                <a:spcPts val="1100"/>
              </a:lnSpc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Novosibirsk Aircraft Repair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plant 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State Corporation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Rostec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171450" indent="-171450">
              <a:lnSpc>
                <a:spcPts val="1100"/>
              </a:lnSpc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Novosibirsk Chemical Concentrates plant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(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State Corporation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Rosatom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 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171450" indent="-171450">
              <a:lnSpc>
                <a:spcPts val="1100"/>
              </a:lnSpc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NPO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«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ELSIB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»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O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АО 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171450" indent="-171450">
              <a:lnSpc>
                <a:spcPts val="1100"/>
              </a:lnSpc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</a:rPr>
              <a:t>Scientific and Research Institute of Measurement Instrumentation – Novosibirsk Plant named after the </a:t>
            </a:r>
            <a:r>
              <a:rPr lang="en-US" sz="1200" dirty="0" err="1" smtClean="0">
                <a:solidFill>
                  <a:schemeClr val="tx1"/>
                </a:solidFill>
              </a:rPr>
              <a:t>Komintern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State Corporation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Rostec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  <a:endParaRPr lang="ru-RU" sz="1200" dirty="0"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49" name="Пятиугольник 48"/>
          <p:cNvSpPr/>
          <p:nvPr/>
        </p:nvSpPr>
        <p:spPr>
          <a:xfrm>
            <a:off x="3480809" y="3167954"/>
            <a:ext cx="1739263" cy="648072"/>
          </a:xfrm>
          <a:prstGeom prst="homePlate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NSTU aims to join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5292080" y="3147814"/>
            <a:ext cx="3528392" cy="561864"/>
          </a:xfrm>
          <a:prstGeom prst="roundRect">
            <a:avLst/>
          </a:prstGeom>
          <a:solidFill>
            <a:schemeClr val="bg1"/>
          </a:solidFill>
          <a:ln>
            <a:solidFill>
              <a:srgbClr val="96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National project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«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Increase of labor productivity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and employment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efficiencey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».</a:t>
            </a:r>
            <a:r>
              <a:rPr lang="en-US" sz="1200" b="1" i="1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Budget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~ 60 </a:t>
            </a:r>
            <a:r>
              <a:rPr lang="en-US" sz="1200" b="1" i="1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bln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rbl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292080" y="3954102"/>
            <a:ext cx="3528392" cy="561864"/>
          </a:xfrm>
          <a:prstGeom prst="roundRect">
            <a:avLst/>
          </a:prstGeom>
          <a:solidFill>
            <a:schemeClr val="bg1"/>
          </a:solidFill>
          <a:ln>
            <a:solidFill>
              <a:srgbClr val="96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Priority Program</a:t>
            </a:r>
            <a:r>
              <a:rPr lang="ru-RU" sz="1200" b="1" dirty="0" smtClean="0">
                <a:solidFill>
                  <a:srgbClr val="960E0E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of Novosibirsk Region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on increasing labor productivity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and employment efficiency</a:t>
            </a:r>
            <a:endParaRPr lang="ru-RU" sz="1200" dirty="0">
              <a:solidFill>
                <a:schemeClr val="tx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41" name="Прямоугольник с одним скругленным углом 40"/>
          <p:cNvSpPr/>
          <p:nvPr/>
        </p:nvSpPr>
        <p:spPr>
          <a:xfrm flipV="1">
            <a:off x="0" y="0"/>
            <a:ext cx="9144000" cy="370318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08"/>
            <a:ext cx="618224" cy="339502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631591" y="86605"/>
            <a:ext cx="851136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NSTU COOPERATION WITH REGIONAL PARTNERS</a:t>
            </a:r>
            <a:endParaRPr lang="ru-RU" sz="14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" name="AutoShape 2" descr="ÐÐ°ÑÑÐ¸Ð½ÐºÐ¸ Ð¿Ð¾ Ð·Ð°Ð¿ÑÐ¾ÑÑ Ð ÐÐ¡Ð¢ÐÐ¥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6995984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224" y="-20538"/>
            <a:ext cx="851136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НГТУ – основной поставщик высококвалифицированных кадров для приоритетных проектов региона</a:t>
            </a:r>
            <a:endParaRPr lang="ru-R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 flipV="1">
            <a:off x="0" y="-2326"/>
            <a:ext cx="9144000" cy="317024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8224" y="-3120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00"/>
              </a:lnSpc>
            </a:pP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PROSPECTIVE MARKETS FOR ADDITIVE TECHNOLOGIES</a:t>
            </a:r>
            <a:endParaRPr lang="ru-RU" sz="1400" cap="all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18224" cy="339502"/>
          </a:xfrm>
          <a:prstGeom prst="rect">
            <a:avLst/>
          </a:prstGeom>
        </p:spPr>
      </p:pic>
      <p:pic>
        <p:nvPicPr>
          <p:cNvPr id="27" name="Picture 2" descr="ÐÐ°ÑÑÐ¸Ð½ÐºÐ¸ Ð¿Ð¾ Ð·Ð°Ð¿ÑÐ¾ÑÑ ÐÐ¸Ð¸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27132" r="24332" b="27584"/>
          <a:stretch>
            <a:fillRect/>
          </a:stretch>
        </p:blipFill>
        <p:spPr bwMode="auto">
          <a:xfrm>
            <a:off x="2372563" y="2892936"/>
            <a:ext cx="642942" cy="5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683032" y="3474244"/>
            <a:ext cx="2149098" cy="552520"/>
          </a:xfrm>
          <a:prstGeom prst="rect">
            <a:avLst/>
          </a:prstGeom>
        </p:spPr>
        <p:txBody>
          <a:bodyPr wrap="square" lIns="67117" tIns="33558" rIns="67117" bIns="33558">
            <a:spAutoFit/>
          </a:bodyPr>
          <a:lstStyle/>
          <a:p>
            <a:pPr algn="ctr"/>
            <a:r>
              <a:rPr lang="en-US" sz="1050" dirty="0" smtClean="0"/>
              <a:t>Novosibirsk </a:t>
            </a:r>
            <a:r>
              <a:rPr lang="en-US" sz="1050" dirty="0" err="1" smtClean="0"/>
              <a:t>Traumatology</a:t>
            </a:r>
            <a:r>
              <a:rPr lang="en-US" sz="1050" dirty="0" smtClean="0"/>
              <a:t> and Orthopedics Institute named after </a:t>
            </a:r>
            <a:r>
              <a:rPr lang="en-US" sz="1050" dirty="0" err="1" smtClean="0"/>
              <a:t>Tzivjan</a:t>
            </a:r>
            <a:r>
              <a:rPr lang="en-US" sz="1050" dirty="0" smtClean="0"/>
              <a:t> </a:t>
            </a:r>
            <a:r>
              <a:rPr lang="en-US" sz="1050" dirty="0" err="1" smtClean="0"/>
              <a:t>Ya.L</a:t>
            </a:r>
            <a:r>
              <a:rPr lang="en-US" sz="1050" dirty="0" smtClean="0"/>
              <a:t>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4" descr="ÐÐ°ÑÑÐ¸Ð½ÐºÐ¸ Ð¿Ð¾ Ð·Ð°Ð¿ÑÐ¾ÑÑ Ð½ÑÐ²Ð· ÑÐ¾ÑÐ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4169"/>
            <a:ext cx="1643074" cy="4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79512" y="627534"/>
            <a:ext cx="3450890" cy="1036858"/>
            <a:chOff x="395536" y="699542"/>
            <a:chExt cx="6768752" cy="103685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5536" y="699542"/>
              <a:ext cx="6768752" cy="10368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95536" y="700124"/>
              <a:ext cx="559900" cy="1036275"/>
            </a:xfrm>
            <a:prstGeom prst="rect">
              <a:avLst/>
            </a:prstGeom>
            <a:solidFill>
              <a:srgbClr val="2069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78348" y="746320"/>
              <a:ext cx="626469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NSTU is a member of the RF technical  standardization committee</a:t>
              </a:r>
              <a:endParaRPr lang="ru-RU" sz="14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Т</a:t>
              </a:r>
              <a:r>
                <a:rPr lang="en-US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ru-RU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400" dirty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182 </a:t>
              </a:r>
              <a:r>
                <a:rPr lang="ru-RU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«</a:t>
              </a:r>
              <a:r>
                <a:rPr lang="en-US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Additive technologies</a:t>
              </a:r>
              <a:r>
                <a:rPr lang="ru-RU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»</a:t>
              </a:r>
              <a:endParaRPr lang="ru-RU" sz="14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86114" y="1741705"/>
            <a:ext cx="3389077" cy="1036275"/>
            <a:chOff x="395536" y="700124"/>
            <a:chExt cx="6647508" cy="103627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5536" y="700124"/>
              <a:ext cx="559900" cy="1036275"/>
            </a:xfrm>
            <a:prstGeom prst="rect">
              <a:avLst/>
            </a:prstGeom>
            <a:solidFill>
              <a:srgbClr val="2069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95536" y="78287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778348" y="746320"/>
              <a:ext cx="626469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dirty="0" smtClean="0">
                  <a:solidFill>
                    <a:srgbClr val="303030"/>
                  </a:solidFill>
                  <a:latin typeface="Arial" pitchFamily="34" charset="0"/>
                  <a:cs typeface="Arial" pitchFamily="34" charset="0"/>
                </a:rPr>
                <a:t>NSTU is a regional representative of ‘NANOCERTIFICA’ </a:t>
              </a:r>
              <a:r>
                <a:rPr lang="en-US" sz="1400" b="1" dirty="0" smtClean="0"/>
                <a:t> </a:t>
              </a:r>
              <a:r>
                <a:rPr lang="en-US" sz="1400" dirty="0" smtClean="0"/>
                <a:t>for certifying nanotechnologists</a:t>
              </a:r>
              <a:endParaRPr lang="ru-RU" sz="14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4917518" y="4111128"/>
            <a:ext cx="1440160" cy="429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441522" y="3539790"/>
            <a:ext cx="10871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smtClean="0"/>
              <a:t>JSC NEVZ-SOJUZ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4067943" y="2730953"/>
            <a:ext cx="4914719" cy="541340"/>
          </a:xfrm>
          <a:prstGeom prst="rect">
            <a:avLst/>
          </a:prstGeom>
          <a:solidFill>
            <a:srgbClr val="960E0E"/>
          </a:solidFill>
          <a:ln w="9525" cap="flat" cmpd="sng" algn="ctr">
            <a:solidFill>
              <a:srgbClr val="960E0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srgbClr val="000000">
                <a:alpha val="26667"/>
              </a:srgb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4067943" y="442110"/>
            <a:ext cx="4906805" cy="541340"/>
          </a:xfrm>
          <a:prstGeom prst="rect">
            <a:avLst/>
          </a:prstGeom>
          <a:solidFill>
            <a:srgbClr val="20694C"/>
          </a:solidFill>
          <a:ln w="9525" cap="flat" cmpd="sng" algn="ctr">
            <a:solidFill>
              <a:srgbClr val="20694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srgbClr val="000000">
                <a:alpha val="26667"/>
              </a:srgb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46762" y="524856"/>
            <a:ext cx="165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27"/>
          <p:cNvSpPr>
            <a:spLocks noChangeArrowheads="1"/>
          </p:cNvSpPr>
          <p:nvPr/>
        </p:nvSpPr>
        <p:spPr bwMode="auto">
          <a:xfrm>
            <a:off x="4834072" y="3555787"/>
            <a:ext cx="4000528" cy="426844"/>
          </a:xfrm>
          <a:prstGeom prst="rect">
            <a:avLst/>
          </a:prstGeom>
          <a:noFill/>
          <a:effectLst/>
        </p:spPr>
        <p:txBody>
          <a:bodyPr wrap="square" lIns="67117" tIns="33558" rIns="67117" bIns="33558" anchor="ctr">
            <a:spAutoFit/>
          </a:bodyPr>
          <a:lstStyle/>
          <a:p>
            <a:pPr defTabSz="554647" eaLnBrk="0" fontAlgn="base" hangingPunct="0">
              <a:lnSpc>
                <a:spcPts val="1400"/>
              </a:lnSpc>
              <a:spcBef>
                <a:spcPct val="0"/>
              </a:spcBef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the technology for producing </a:t>
            </a:r>
            <a:r>
              <a:rPr lang="en-US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filaments 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798353" y="4022211"/>
            <a:ext cx="4143404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647" eaLnBrk="0" fontAlgn="base" hangingPunct="0">
              <a:lnSpc>
                <a:spcPts val="1400"/>
              </a:lnSpc>
              <a:spcBef>
                <a:spcPct val="0"/>
              </a:spcBef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assurance of the mechanical properties of the products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27"/>
          <p:cNvSpPr>
            <a:spLocks noChangeArrowheads="1"/>
          </p:cNvSpPr>
          <p:nvPr/>
        </p:nvSpPr>
        <p:spPr bwMode="auto">
          <a:xfrm>
            <a:off x="4628413" y="1188033"/>
            <a:ext cx="4643470" cy="261671"/>
          </a:xfrm>
          <a:prstGeom prst="rect">
            <a:avLst/>
          </a:prstGeom>
          <a:noFill/>
          <a:effectLst/>
        </p:spPr>
        <p:txBody>
          <a:bodyPr wrap="square" lIns="67117" tIns="33558" rIns="67117" bIns="33558" anchor="ctr">
            <a:spAutoFit/>
          </a:bodyPr>
          <a:lstStyle/>
          <a:p>
            <a:pPr defTabSz="55464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constructive elements developed</a:t>
            </a:r>
            <a:r>
              <a:rPr 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27"/>
          <p:cNvSpPr>
            <a:spLocks noChangeArrowheads="1"/>
          </p:cNvSpPr>
          <p:nvPr/>
        </p:nvSpPr>
        <p:spPr bwMode="auto">
          <a:xfrm>
            <a:off x="4628413" y="1891653"/>
            <a:ext cx="4000528" cy="261671"/>
          </a:xfrm>
          <a:prstGeom prst="rect">
            <a:avLst/>
          </a:prstGeom>
          <a:noFill/>
          <a:effectLst/>
        </p:spPr>
        <p:txBody>
          <a:bodyPr wrap="square" lIns="67117" tIns="33558" rIns="67117" bIns="33558" anchor="ctr">
            <a:spAutoFit/>
          </a:bodyPr>
          <a:lstStyle/>
          <a:p>
            <a:pPr defTabSz="55464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elements for moving over the table designed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27"/>
          <p:cNvSpPr>
            <a:spLocks noChangeArrowheads="1"/>
          </p:cNvSpPr>
          <p:nvPr/>
        </p:nvSpPr>
        <p:spPr bwMode="auto">
          <a:xfrm>
            <a:off x="4628413" y="1536909"/>
            <a:ext cx="4071966" cy="261671"/>
          </a:xfrm>
          <a:prstGeom prst="rect">
            <a:avLst/>
          </a:prstGeom>
          <a:noFill/>
          <a:effectLst/>
        </p:spPr>
        <p:txBody>
          <a:bodyPr wrap="square" lIns="67117" tIns="33558" rIns="67117" bIns="33558" anchor="ctr">
            <a:spAutoFit/>
          </a:bodyPr>
          <a:lstStyle/>
          <a:p>
            <a:pPr defTabSz="55464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mathematical software developed 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4649919" y="2163681"/>
            <a:ext cx="4857752" cy="530975"/>
          </a:xfrm>
          <a:prstGeom prst="rect">
            <a:avLst/>
          </a:prstGeom>
          <a:noFill/>
          <a:effectLst/>
        </p:spPr>
        <p:txBody>
          <a:bodyPr wrap="square" lIns="67117" tIns="33558" rIns="67117" bIns="33558" anchor="ctr">
            <a:spAutoFit/>
          </a:bodyPr>
          <a:lstStyle/>
          <a:p>
            <a:pPr defTabSz="55464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system of  automation and </a:t>
            </a:r>
          </a:p>
          <a:p>
            <a:pPr defTabSz="55464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uninterruptable power supply developed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C90C00EE-AA5F-403D-B959-F30B0D2DC616}"/>
              </a:ext>
            </a:extLst>
          </p:cNvPr>
          <p:cNvSpPr/>
          <p:nvPr/>
        </p:nvSpPr>
        <p:spPr>
          <a:xfrm>
            <a:off x="6520750" y="496705"/>
            <a:ext cx="28625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layer-by-layer </a:t>
            </a:r>
          </a:p>
          <a:p>
            <a:r>
              <a:rPr lang="en-US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sintering of metal materials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865E8DF7-39E4-4A6F-BC6E-6B193A7F66AC}"/>
              </a:ext>
            </a:extLst>
          </p:cNvPr>
          <p:cNvCxnSpPr>
            <a:cxnSpLocks/>
          </p:cNvCxnSpPr>
          <p:nvPr/>
        </p:nvCxnSpPr>
        <p:spPr>
          <a:xfrm>
            <a:off x="6420382" y="487613"/>
            <a:ext cx="0" cy="3925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89135C3F-0FA8-4A03-9A50-C40BCCA5F7EA}"/>
              </a:ext>
            </a:extLst>
          </p:cNvPr>
          <p:cNvGrpSpPr/>
          <p:nvPr/>
        </p:nvGrpSpPr>
        <p:grpSpPr>
          <a:xfrm>
            <a:off x="4303657" y="1181145"/>
            <a:ext cx="279624" cy="279624"/>
            <a:chOff x="691976" y="1335284"/>
            <a:chExt cx="279624" cy="279624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E8795F47-373E-4C85-9A40-ABAA5AEA3FE4}"/>
                </a:ext>
              </a:extLst>
            </p:cNvPr>
            <p:cNvSpPr/>
            <p:nvPr/>
          </p:nvSpPr>
          <p:spPr>
            <a:xfrm>
              <a:off x="691976" y="1335284"/>
              <a:ext cx="279624" cy="279624"/>
            </a:xfrm>
            <a:prstGeom prst="ellipse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5456F59-4993-4986-A9C8-CC27377A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57" y="1419622"/>
              <a:ext cx="158462" cy="118590"/>
            </a:xfrm>
            <a:prstGeom prst="rect">
              <a:avLst/>
            </a:prstGeom>
          </p:spPr>
        </p:pic>
      </p:grp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E360B05-4771-479F-8496-A8618303BBD4}"/>
              </a:ext>
            </a:extLst>
          </p:cNvPr>
          <p:cNvSpPr/>
          <p:nvPr/>
        </p:nvSpPr>
        <p:spPr>
          <a:xfrm>
            <a:off x="6720116" y="2849500"/>
            <a:ext cx="2551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Cathode-ray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8E689AA9-23CA-4B44-B3C1-508FB035619D}"/>
              </a:ext>
            </a:extLst>
          </p:cNvPr>
          <p:cNvSpPr/>
          <p:nvPr/>
        </p:nvSpPr>
        <p:spPr>
          <a:xfrm>
            <a:off x="4371041" y="3555787"/>
            <a:ext cx="369888" cy="369888"/>
          </a:xfrm>
          <a:prstGeom prst="ellipse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F968D724-3C1B-412E-B679-69553304F66F}"/>
              </a:ext>
            </a:extLst>
          </p:cNvPr>
          <p:cNvSpPr/>
          <p:nvPr/>
        </p:nvSpPr>
        <p:spPr>
          <a:xfrm>
            <a:off x="4368757" y="4063867"/>
            <a:ext cx="369888" cy="369888"/>
          </a:xfrm>
          <a:prstGeom prst="ellipse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C3ACDBCD-250E-46C4-81B3-3AB6D425C2A2}"/>
              </a:ext>
            </a:extLst>
          </p:cNvPr>
          <p:cNvGrpSpPr/>
          <p:nvPr/>
        </p:nvGrpSpPr>
        <p:grpSpPr>
          <a:xfrm>
            <a:off x="4303657" y="1531062"/>
            <a:ext cx="279624" cy="279624"/>
            <a:chOff x="691976" y="1335284"/>
            <a:chExt cx="279624" cy="279624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C1F84343-3A09-426E-85F9-A7BF6A7E49DE}"/>
                </a:ext>
              </a:extLst>
            </p:cNvPr>
            <p:cNvSpPr/>
            <p:nvPr/>
          </p:nvSpPr>
          <p:spPr>
            <a:xfrm>
              <a:off x="691976" y="1335284"/>
              <a:ext cx="279624" cy="279624"/>
            </a:xfrm>
            <a:prstGeom prst="ellipse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1EFA864-8ACE-4A11-AEEF-62C769D40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57" y="1419622"/>
              <a:ext cx="158462" cy="11859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8BC716DE-E996-45D9-9F1A-DBDE2A2FE882}"/>
              </a:ext>
            </a:extLst>
          </p:cNvPr>
          <p:cNvGrpSpPr/>
          <p:nvPr/>
        </p:nvGrpSpPr>
        <p:grpSpPr>
          <a:xfrm>
            <a:off x="4303657" y="1882676"/>
            <a:ext cx="279624" cy="279624"/>
            <a:chOff x="691976" y="1335284"/>
            <a:chExt cx="279624" cy="279624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B10B6E5A-0DF2-45B0-ACA1-1D116576F867}"/>
                </a:ext>
              </a:extLst>
            </p:cNvPr>
            <p:cNvSpPr/>
            <p:nvPr/>
          </p:nvSpPr>
          <p:spPr>
            <a:xfrm>
              <a:off x="691976" y="1335284"/>
              <a:ext cx="279624" cy="279624"/>
            </a:xfrm>
            <a:prstGeom prst="ellipse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F3779F94-F7B3-4240-BB1E-4F675405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57" y="1419622"/>
              <a:ext cx="158462" cy="11859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F633E4D-C322-4E60-83D2-8C780813B12B}"/>
              </a:ext>
            </a:extLst>
          </p:cNvPr>
          <p:cNvGrpSpPr/>
          <p:nvPr/>
        </p:nvGrpSpPr>
        <p:grpSpPr>
          <a:xfrm>
            <a:off x="4303657" y="2285535"/>
            <a:ext cx="279624" cy="279624"/>
            <a:chOff x="691976" y="1335284"/>
            <a:chExt cx="279624" cy="279624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3F6726E6-7B60-4078-8936-2F4474668070}"/>
                </a:ext>
              </a:extLst>
            </p:cNvPr>
            <p:cNvSpPr/>
            <p:nvPr/>
          </p:nvSpPr>
          <p:spPr>
            <a:xfrm>
              <a:off x="691976" y="1335284"/>
              <a:ext cx="279624" cy="279624"/>
            </a:xfrm>
            <a:prstGeom prst="ellipse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6C1A6D1C-8B1F-457F-8193-70E7F637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57" y="1419622"/>
              <a:ext cx="158462" cy="118590"/>
            </a:xfrm>
            <a:prstGeom prst="rect">
              <a:avLst/>
            </a:prstGeom>
          </p:spPr>
        </p:pic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BE99D39-F733-4D1A-8B4E-DAB847482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79" y="3617219"/>
            <a:ext cx="247024" cy="24702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AF6C8F54-A1BE-49D6-AA06-A04B219A6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73" y="4125299"/>
            <a:ext cx="247024" cy="247024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4521712" y="2808941"/>
            <a:ext cx="223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PRINTER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865E8DF7-39E4-4A6F-BC6E-6B193A7F66AC}"/>
              </a:ext>
            </a:extLst>
          </p:cNvPr>
          <p:cNvCxnSpPr>
            <a:cxnSpLocks/>
          </p:cNvCxnSpPr>
          <p:nvPr/>
        </p:nvCxnSpPr>
        <p:spPr>
          <a:xfrm>
            <a:off x="6575864" y="2776156"/>
            <a:ext cx="0" cy="4450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6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скругленным углом 2"/>
          <p:cNvSpPr/>
          <p:nvPr/>
        </p:nvSpPr>
        <p:spPr>
          <a:xfrm flipV="1">
            <a:off x="0" y="1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8224" cy="339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6336"/>
            <a:ext cx="8136904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Ключевые проблемы развития Новосибирской области*</a:t>
            </a: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 flipV="1">
            <a:off x="0" y="1"/>
            <a:ext cx="9144000" cy="411509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8224" cy="339502"/>
          </a:xfrm>
          <a:prstGeom prst="rect">
            <a:avLst/>
          </a:prstGeom>
        </p:spPr>
      </p:pic>
      <p:sp>
        <p:nvSpPr>
          <p:cNvPr id="12" name="Hexagon"/>
          <p:cNvSpPr/>
          <p:nvPr/>
        </p:nvSpPr>
        <p:spPr>
          <a:xfrm>
            <a:off x="3261791" y="1652281"/>
            <a:ext cx="705791" cy="555799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27000" tIns="0" rIns="27000" bIns="0"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FFFFFF"/>
                </a:solidFill>
                <a:latin typeface="Arial"/>
              </a:rPr>
              <a:t>9</a:t>
            </a:r>
            <a:endParaRPr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 197"/>
          <p:cNvSpPr txBox="1"/>
          <p:nvPr/>
        </p:nvSpPr>
        <p:spPr>
          <a:xfrm>
            <a:off x="4388635" y="1606707"/>
            <a:ext cx="3876872" cy="5977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Program of the Economy Reindustrialization of  Novosibirsk region </a:t>
            </a:r>
            <a:endParaRPr sz="12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201"/>
          <p:cNvSpPr txBox="1"/>
          <p:nvPr/>
        </p:nvSpPr>
        <p:spPr>
          <a:xfrm>
            <a:off x="4739835" y="2244292"/>
            <a:ext cx="3428348" cy="546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128588" indent="-128588">
              <a:lnSpc>
                <a:spcPct val="80000"/>
              </a:lnSpc>
              <a:spcAft>
                <a:spcPts val="225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Project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«А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cademgorodok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2.0»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lnSpc>
                <a:spcPct val="80000"/>
              </a:lnSpc>
              <a:spcAft>
                <a:spcPts val="225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emitting </a:t>
            </a:r>
            <a:r>
              <a:rPr lang="en-US" sz="12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source of photons ‘SKIF’)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"/>
          <p:cNvSpPr/>
          <p:nvPr/>
        </p:nvSpPr>
        <p:spPr>
          <a:xfrm>
            <a:off x="3490075" y="2235006"/>
            <a:ext cx="716677" cy="555799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27000" tIns="0" rIns="27000" bIns="0"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exagon"/>
          <p:cNvSpPr/>
          <p:nvPr/>
        </p:nvSpPr>
        <p:spPr>
          <a:xfrm>
            <a:off x="3008192" y="3427732"/>
            <a:ext cx="728855" cy="555799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27000" tIns="0" rIns="27000" bIns="0" rtlCol="0" anchor="ctr"/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201"/>
          <p:cNvSpPr txBox="1"/>
          <p:nvPr/>
        </p:nvSpPr>
        <p:spPr>
          <a:xfrm>
            <a:off x="4655388" y="2937548"/>
            <a:ext cx="3112279" cy="546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128588" indent="-128588">
              <a:lnSpc>
                <a:spcPct val="80000"/>
              </a:lnSpc>
              <a:spcAft>
                <a:spcPts val="225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and Production Cluster ‘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Naukopolis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9" name="Hexagon"/>
          <p:cNvSpPr/>
          <p:nvPr/>
        </p:nvSpPr>
        <p:spPr>
          <a:xfrm>
            <a:off x="3286882" y="2838881"/>
            <a:ext cx="746222" cy="555799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27000" tIns="0" rIns="27000" bIns="0"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exagon"/>
          <p:cNvSpPr/>
          <p:nvPr/>
        </p:nvSpPr>
        <p:spPr>
          <a:xfrm>
            <a:off x="2593059" y="4013535"/>
            <a:ext cx="769181" cy="555799"/>
          </a:xfrm>
          <a:custGeom>
            <a:avLst/>
            <a:gdLst>
              <a:gd name="connsiteX0" fmla="*/ 939600 w 939600"/>
              <a:gd name="connsiteY0" fmla="*/ 469800 h 939600"/>
              <a:gd name="connsiteX1" fmla="*/ 704700 w 939600"/>
              <a:gd name="connsiteY1" fmla="*/ 876655 h 939600"/>
              <a:gd name="connsiteX2" fmla="*/ 234900 w 939600"/>
              <a:gd name="connsiteY2" fmla="*/ 876655 h 939600"/>
              <a:gd name="connsiteX3" fmla="*/ 0 w 939600"/>
              <a:gd name="connsiteY3" fmla="*/ 469800 h 939600"/>
              <a:gd name="connsiteX4" fmla="*/ 234900 w 939600"/>
              <a:gd name="connsiteY4" fmla="*/ 62941 h 939600"/>
              <a:gd name="connsiteX5" fmla="*/ 704700 w 939600"/>
              <a:gd name="connsiteY5" fmla="*/ 62941 h 939600"/>
              <a:gd name="connsiteX6" fmla="*/ 469800 w 939600"/>
              <a:gd name="connsiteY6" fmla="*/ 469800 h 939600"/>
              <a:gd name="rtt" fmla="*/ 65772 h 939600"/>
              <a:gd name="rtb" fmla="*/ 873828 h 9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rtt" r="r" b="rtb"/>
            <a:pathLst>
              <a:path w="939600" h="939600">
                <a:moveTo>
                  <a:pt x="939600" y="469800"/>
                </a:moveTo>
                <a:lnTo>
                  <a:pt x="704700" y="876655"/>
                </a:lnTo>
                <a:lnTo>
                  <a:pt x="234900" y="876655"/>
                </a:lnTo>
                <a:lnTo>
                  <a:pt x="0" y="469800"/>
                </a:lnTo>
                <a:lnTo>
                  <a:pt x="234900" y="62941"/>
                </a:lnTo>
                <a:lnTo>
                  <a:pt x="704700" y="62941"/>
                </a:lnTo>
                <a:lnTo>
                  <a:pt x="939600" y="469800"/>
                </a:lnTo>
                <a:close/>
              </a:path>
            </a:pathLst>
          </a:custGeom>
          <a:solidFill>
            <a:srgbClr val="20694C"/>
          </a:solidFill>
          <a:ln w="8100" cap="flat">
            <a:noFill/>
            <a:bevel/>
          </a:ln>
        </p:spPr>
        <p:txBody>
          <a:bodyPr wrap="square" lIns="27000" tIns="0" rIns="27000" bIns="0" rtlCol="0" anchor="ctr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2979" y="663379"/>
            <a:ext cx="4979067" cy="553343"/>
          </a:xfrm>
          <a:prstGeom prst="round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The team of members of the federal and regional expert boards is formed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3326" y="3576178"/>
            <a:ext cx="3623225" cy="53809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-128588">
              <a:lnSpc>
                <a:spcPct val="80000"/>
              </a:lnSpc>
              <a:spcAft>
                <a:spcPts val="225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Strategy of Social and Economic Development of Novosibirsk region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- 2030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128588" indent="-128588">
              <a:lnSpc>
                <a:spcPct val="80000"/>
              </a:lnSpc>
              <a:spcAft>
                <a:spcPts val="225"/>
              </a:spcAft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0181" y="4138940"/>
            <a:ext cx="4016370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Federal and regional research awards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0"/>
            <a:ext cx="831641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NSTU – MAIN ACTOR IN FORMULATING AND IMPLEMENTINTHE STRATEGY OF  REGIONAL SCIENTIFI</a:t>
            </a:r>
            <a:r>
              <a:rPr lang="ru-RU" sz="12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</a:t>
            </a:r>
            <a:r>
              <a:rPr lang="en-US" sz="12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AND TECHNOLOGICAL DEVELOPMENT </a:t>
            </a:r>
            <a:r>
              <a:rPr lang="ru-RU" sz="1200" b="1" dirty="0" smtClean="0">
                <a:solidFill>
                  <a:srgbClr val="FFFFF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Т</a:t>
            </a:r>
            <a:endParaRPr lang="ru-RU" sz="1200" b="1" dirty="0">
              <a:solidFill>
                <a:srgbClr val="FFFFFF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FAEA49A-19C6-44EA-BE1C-C037F9EE2408}"/>
              </a:ext>
            </a:extLst>
          </p:cNvPr>
          <p:cNvCxnSpPr>
            <a:cxnSpLocks/>
          </p:cNvCxnSpPr>
          <p:nvPr/>
        </p:nvCxnSpPr>
        <p:spPr>
          <a:xfrm>
            <a:off x="2258033" y="427845"/>
            <a:ext cx="1046565" cy="2090072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64D0446-4BF9-4E3C-AAE0-45FC636D56E7}"/>
              </a:ext>
            </a:extLst>
          </p:cNvPr>
          <p:cNvCxnSpPr>
            <a:cxnSpLocks/>
          </p:cNvCxnSpPr>
          <p:nvPr/>
        </p:nvCxnSpPr>
        <p:spPr>
          <a:xfrm flipV="1">
            <a:off x="2197017" y="2517549"/>
            <a:ext cx="1098122" cy="2196243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Ð°ÑÑÐ¸Ð½ÐºÐ¸ Ð¿Ð¾ Ð·Ð°Ð¿ÑÐ¾ÑÑ Ð¸ÐºÐ¾Ð½ÐºÐ° ÑÐµÐ»Ð¾Ð²ÐµÐº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3" y="492382"/>
            <a:ext cx="664575" cy="6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FAEA49A-19C6-44EA-BE1C-C037F9EE2408}"/>
              </a:ext>
            </a:extLst>
          </p:cNvPr>
          <p:cNvCxnSpPr>
            <a:cxnSpLocks/>
          </p:cNvCxnSpPr>
          <p:nvPr/>
        </p:nvCxnSpPr>
        <p:spPr>
          <a:xfrm>
            <a:off x="3461672" y="435194"/>
            <a:ext cx="1066867" cy="2082723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64D0446-4BF9-4E3C-AAE0-45FC636D56E7}"/>
              </a:ext>
            </a:extLst>
          </p:cNvPr>
          <p:cNvCxnSpPr>
            <a:cxnSpLocks/>
          </p:cNvCxnSpPr>
          <p:nvPr/>
        </p:nvCxnSpPr>
        <p:spPr>
          <a:xfrm flipV="1">
            <a:off x="3420958" y="2517549"/>
            <a:ext cx="1098122" cy="2196243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00374" y="117208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nstu.ru/pic/fotobank/NSTU_b53125_15356083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0" r="472"/>
          <a:stretch/>
        </p:blipFill>
        <p:spPr bwMode="auto">
          <a:xfrm>
            <a:off x="170305" y="929140"/>
            <a:ext cx="2291529" cy="151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349" y="2522415"/>
            <a:ext cx="2291529" cy="159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3059" y="486965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4283968" y="555526"/>
            <a:ext cx="4392488" cy="35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200" b="1" dirty="0" smtClean="0">
                <a:cs typeface="Arial" panose="020B0604020202020204" pitchFamily="34" charset="0"/>
              </a:rPr>
              <a:t>International projects</a:t>
            </a:r>
            <a:endParaRPr lang="ru-RU" sz="1200" b="1" dirty="0">
              <a:cs typeface="Arial" panose="020B0604020202020204" pitchFamily="34" charset="0"/>
            </a:endParaRPr>
          </a:p>
          <a:p>
            <a:r>
              <a:rPr lang="en-US" sz="1100" dirty="0" smtClean="0">
                <a:cs typeface="Arial" panose="020B0604020202020204" pitchFamily="34" charset="0"/>
              </a:rPr>
              <a:t>ERASMUS </a:t>
            </a:r>
            <a:r>
              <a:rPr lang="en-US" sz="1100" dirty="0">
                <a:cs typeface="Arial" panose="020B0604020202020204" pitchFamily="34" charset="0"/>
              </a:rPr>
              <a:t>+, Capacity Building in Higher Education </a:t>
            </a:r>
            <a:r>
              <a:rPr lang="en-US" sz="1100" dirty="0" smtClean="0">
                <a:cs typeface="Arial" panose="020B0604020202020204" pitchFamily="34" charset="0"/>
              </a:rPr>
              <a:t>“New strategies for teaching engineers with visual simulation environment and open learning platforms</a:t>
            </a:r>
            <a:r>
              <a:rPr lang="ru-RU" sz="1100" dirty="0" smtClean="0">
                <a:cs typeface="Arial" panose="020B0604020202020204" pitchFamily="34" charset="0"/>
              </a:rPr>
              <a:t>“</a:t>
            </a:r>
          </a:p>
          <a:p>
            <a:r>
              <a:rPr lang="en-US" sz="1100" dirty="0" smtClean="0">
                <a:cs typeface="Arial" panose="020B0604020202020204" pitchFamily="34" charset="0"/>
              </a:rPr>
              <a:t>ERASMUS+ Program: KA 1-Mobility for learners and staff-Higher education students and staff mobility</a:t>
            </a:r>
            <a:endParaRPr lang="ru-RU" sz="1100" dirty="0" smtClean="0">
              <a:cs typeface="Arial" panose="020B0604020202020204" pitchFamily="34" charset="0"/>
            </a:endParaRPr>
          </a:p>
          <a:p>
            <a:r>
              <a:rPr lang="en-US" sz="1100" dirty="0" smtClean="0">
                <a:cs typeface="Arial" panose="020B0604020202020204" pitchFamily="34" charset="0"/>
              </a:rPr>
              <a:t>ERASMUS</a:t>
            </a:r>
            <a:r>
              <a:rPr lang="en-US" sz="1100" dirty="0">
                <a:cs typeface="Arial" panose="020B0604020202020204" pitchFamily="34" charset="0"/>
              </a:rPr>
              <a:t>+ Program: KA 1-Mobility for learners and staff-Higher education students and staff mobility </a:t>
            </a:r>
            <a:endParaRPr lang="ru-RU" sz="1100" dirty="0" smtClean="0">
              <a:cs typeface="Arial" panose="020B0604020202020204" pitchFamily="34" charset="0"/>
            </a:endParaRPr>
          </a:p>
          <a:p>
            <a:r>
              <a:rPr lang="ru-RU" sz="1100" dirty="0" smtClean="0">
                <a:cs typeface="Arial" panose="020B0604020202020204" pitchFamily="34" charset="0"/>
              </a:rPr>
              <a:t>«</a:t>
            </a:r>
            <a:r>
              <a:rPr lang="en-US" sz="1100" dirty="0">
                <a:cs typeface="Arial" panose="020B0604020202020204" pitchFamily="34" charset="0"/>
              </a:rPr>
              <a:t>I see you- Self-learning Robot Assistant System» </a:t>
            </a:r>
            <a:r>
              <a:rPr lang="ru-RU" sz="1100" dirty="0">
                <a:cs typeface="Arial" panose="020B0604020202020204" pitchFamily="34" charset="0"/>
              </a:rPr>
              <a:t>в рамках проекта «</a:t>
            </a:r>
            <a:r>
              <a:rPr lang="en-US" sz="1100" dirty="0" err="1">
                <a:cs typeface="Arial" panose="020B0604020202020204" pitchFamily="34" charset="0"/>
              </a:rPr>
              <a:t>ERA.Net</a:t>
            </a:r>
            <a:r>
              <a:rPr lang="en-US" sz="1100" dirty="0">
                <a:cs typeface="Arial" panose="020B0604020202020204" pitchFamily="34" charset="0"/>
              </a:rPr>
              <a:t> RUS Plus Call 2017»</a:t>
            </a:r>
            <a:endParaRPr lang="ru-RU" sz="1100" dirty="0" smtClean="0">
              <a:cs typeface="Arial" panose="020B0604020202020204" pitchFamily="34" charset="0"/>
            </a:endParaRPr>
          </a:p>
          <a:p>
            <a:r>
              <a:rPr lang="ru-RU" sz="1100" dirty="0" smtClean="0">
                <a:cs typeface="Arial" panose="020B0604020202020204" pitchFamily="34" charset="0"/>
              </a:rPr>
              <a:t>Грант </a:t>
            </a:r>
            <a:r>
              <a:rPr lang="ru-RU" sz="1100" dirty="0">
                <a:cs typeface="Arial" panose="020B0604020202020204" pitchFamily="34" charset="0"/>
              </a:rPr>
              <a:t>на проект </a:t>
            </a:r>
            <a:r>
              <a:rPr lang="en-US" sz="1100" dirty="0">
                <a:cs typeface="Arial" panose="020B0604020202020204" pitchFamily="34" charset="0"/>
              </a:rPr>
              <a:t>ERASMUS +, Capacity Building in Higher Education «SMARTCITY: Innovative Approach Towards a Master Program on Smart </a:t>
            </a:r>
            <a:r>
              <a:rPr lang="en-US" sz="1100" dirty="0" smtClean="0">
                <a:cs typeface="Arial" panose="020B0604020202020204" pitchFamily="34" charset="0"/>
              </a:rPr>
              <a:t>Cities</a:t>
            </a:r>
            <a:r>
              <a:rPr lang="ru-RU" sz="1100" dirty="0" smtClean="0">
                <a:cs typeface="Arial" panose="020B0604020202020204" pitchFamily="34" charset="0"/>
              </a:rPr>
              <a:t> </a:t>
            </a:r>
            <a:r>
              <a:rPr lang="en-US" sz="1100" dirty="0" smtClean="0">
                <a:cs typeface="Arial" panose="020B0604020202020204" pitchFamily="34" charset="0"/>
              </a:rPr>
              <a:t>Technologies</a:t>
            </a:r>
            <a:r>
              <a:rPr lang="en-US" sz="1100" dirty="0">
                <a:cs typeface="Arial" panose="020B0604020202020204" pitchFamily="34" charset="0"/>
              </a:rPr>
              <a:t>». </a:t>
            </a:r>
            <a:r>
              <a:rPr lang="en-US" sz="1100" dirty="0" smtClean="0">
                <a:cs typeface="Arial" panose="020B0604020202020204" pitchFamily="34" charset="0"/>
              </a:rPr>
              <a:t>The consortium of universities</a:t>
            </a:r>
            <a:r>
              <a:rPr lang="ru-RU" sz="1100" dirty="0" smtClean="0">
                <a:cs typeface="Arial" panose="020B0604020202020204" pitchFamily="34" charset="0"/>
              </a:rPr>
              <a:t>: </a:t>
            </a:r>
            <a:r>
              <a:rPr lang="en-US" sz="1100" dirty="0" smtClean="0">
                <a:cs typeface="Arial" panose="020B0604020202020204" pitchFamily="34" charset="0"/>
              </a:rPr>
              <a:t>Bulgaria, Latvia, Russia, Kazakhstan, Mongolia </a:t>
            </a:r>
            <a:endParaRPr lang="ru-RU" sz="1100" dirty="0" smtClean="0">
              <a:cs typeface="Arial" panose="020B0604020202020204" pitchFamily="34" charset="0"/>
            </a:endParaRPr>
          </a:p>
          <a:p>
            <a:pPr>
              <a:buNone/>
            </a:pPr>
            <a:endParaRPr lang="ru-RU" sz="1100" dirty="0">
              <a:cs typeface="Arial" panose="020B060402020202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ru-RU" sz="1400" b="1" dirty="0">
              <a:cs typeface="Arial" panose="020B0604020202020204" pitchFamily="34" charset="0"/>
            </a:endParaRPr>
          </a:p>
          <a:p>
            <a:pPr marL="214313" indent="-214313">
              <a:defRPr/>
            </a:pPr>
            <a:endParaRPr lang="ru-RU" sz="1400" dirty="0">
              <a:solidFill>
                <a:srgbClr val="A5002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400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1385888" y="2566987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ru-RU" altLang="ru-RU" sz="135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113" y="3390260"/>
            <a:ext cx="3254775" cy="738664"/>
          </a:xfrm>
          <a:prstGeom prst="rect">
            <a:avLst/>
          </a:prstGeom>
          <a:solidFill>
            <a:srgbClr val="960E0E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education programs with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Czeck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Republic, Poland, Italy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Finland,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Kazakhstan and other countries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55526"/>
            <a:ext cx="3672408" cy="2055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projects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summer school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and automation in electric devices and systems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DAAD International summer school on material studies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GEM–2018 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Belorussia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summer school on information, computer and educational technologies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Mongolia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Russia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Summer school for Chinese specialists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Water resources management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 flipV="1">
            <a:off x="0" y="1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8224" cy="3395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7584" y="16336"/>
            <a:ext cx="8136904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Ключевые проблемы развития Новосибирской области*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V="1">
            <a:off x="0" y="1"/>
            <a:ext cx="9144000" cy="411509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8224" cy="3395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8225" y="61211"/>
            <a:ext cx="8316416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400" b="1" cap="all" dirty="0" smtClean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INTERNATIONAL ACTIVITY</a:t>
            </a:r>
            <a:endParaRPr lang="ru-RU" sz="1400" b="1" cap="all" dirty="0">
              <a:solidFill>
                <a:srgbClr val="FFFFFF"/>
              </a:solidFill>
              <a:latin typeface="Arial" panose="020B0604020202020204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6432" y="3466850"/>
            <a:ext cx="3599891" cy="461665"/>
          </a:xfrm>
          <a:prstGeom prst="rect">
            <a:avLst/>
          </a:prstGeom>
          <a:solidFill>
            <a:srgbClr val="960E0E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7</a:t>
            </a:r>
            <a:r>
              <a:rPr lang="en-US" sz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RF in the number of international students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6432" y="3991340"/>
            <a:ext cx="3599891" cy="523220"/>
          </a:xfrm>
          <a:prstGeom prst="rect">
            <a:avLst/>
          </a:prstGeom>
          <a:solidFill>
            <a:srgbClr val="960E0E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NSTU is a member of the consortium ‘Export of Russian Education’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6310422" y="4007226"/>
            <a:ext cx="2582257" cy="29271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60E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Прямоугольник с одним скругленным углом 46"/>
          <p:cNvSpPr/>
          <p:nvPr/>
        </p:nvSpPr>
        <p:spPr>
          <a:xfrm flipV="1">
            <a:off x="-2370" y="-16363"/>
            <a:ext cx="9144000" cy="317024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98519" y="2184759"/>
            <a:ext cx="4553296" cy="1180161"/>
          </a:xfrm>
        </p:spPr>
        <p:txBody>
          <a:bodyPr>
            <a:normAutofit/>
          </a:bodyPr>
          <a:lstStyle/>
          <a:p>
            <a:pPr marL="176213" indent="-176213"/>
            <a:r>
              <a:rPr lang="en-US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Resource center for educating</a:t>
            </a:r>
            <a:br>
              <a:rPr lang="en-US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 people with disabilities </a:t>
            </a:r>
            <a:r>
              <a:rPr lang="ru-RU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in Siberian universities</a:t>
            </a:r>
            <a:r>
              <a:rPr lang="ru-RU" sz="1400" b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960E0E"/>
                </a:solidFill>
                <a:latin typeface="Arial" pitchFamily="34" charset="0"/>
                <a:cs typeface="Arial" pitchFamily="34" charset="0"/>
              </a:rPr>
              <a:t>2017-2018  </a:t>
            </a:r>
            <a:endParaRPr lang="ru-RU" sz="1400" dirty="0">
              <a:solidFill>
                <a:srgbClr val="960E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2530624" cy="479822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11" name="Группа 9"/>
          <p:cNvGrpSpPr>
            <a:grpSpLocks/>
          </p:cNvGrpSpPr>
          <p:nvPr/>
        </p:nvGrpSpPr>
        <p:grpSpPr bwMode="auto">
          <a:xfrm>
            <a:off x="77965" y="592064"/>
            <a:ext cx="1506548" cy="1449673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12" name="Шестиугольник 1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Шестиугольник 8"/>
            <p:cNvSpPr txBox="1"/>
            <p:nvPr/>
          </p:nvSpPr>
          <p:spPr>
            <a:xfrm>
              <a:off x="1517478" y="235259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200"/>
                </a:lnSpc>
                <a:defRPr/>
              </a:pPr>
              <a:endParaRPr lang="ru-RU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Группа 9"/>
          <p:cNvGrpSpPr>
            <a:grpSpLocks/>
          </p:cNvGrpSpPr>
          <p:nvPr/>
        </p:nvGrpSpPr>
        <p:grpSpPr bwMode="auto">
          <a:xfrm>
            <a:off x="768498" y="1687372"/>
            <a:ext cx="1567193" cy="1484723"/>
            <a:chOff x="1196314" y="13335"/>
            <a:chExt cx="1310630" cy="1506471"/>
          </a:xfrm>
          <a:solidFill>
            <a:srgbClr val="20694C"/>
          </a:solidFill>
        </p:grpSpPr>
        <p:sp>
          <p:nvSpPr>
            <p:cNvPr id="15" name="Шестиугольник 14"/>
            <p:cNvSpPr/>
            <p:nvPr/>
          </p:nvSpPr>
          <p:spPr>
            <a:xfrm rot="5400000">
              <a:off x="1098393" y="111256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стиугольник 8"/>
            <p:cNvSpPr txBox="1"/>
            <p:nvPr/>
          </p:nvSpPr>
          <p:spPr>
            <a:xfrm>
              <a:off x="1226629" y="29126"/>
              <a:ext cx="1213959" cy="128912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defRPr/>
              </a:pPr>
              <a:endPara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666750"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Assistive support for disabled students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9"/>
          <p:cNvGrpSpPr>
            <a:grpSpLocks/>
          </p:cNvGrpSpPr>
          <p:nvPr/>
        </p:nvGrpSpPr>
        <p:grpSpPr bwMode="auto">
          <a:xfrm>
            <a:off x="24992" y="2794833"/>
            <a:ext cx="1537408" cy="1506241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18" name="Шестиугольник 17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Шестиугольник 8"/>
            <p:cNvSpPr txBox="1"/>
            <p:nvPr/>
          </p:nvSpPr>
          <p:spPr>
            <a:xfrm>
              <a:off x="1364739" y="235258"/>
              <a:ext cx="1188150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200"/>
                </a:lnSpc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Social and psychological support  for disabled students </a:t>
              </a:r>
              <a:endPara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Группа 9"/>
          <p:cNvGrpSpPr>
            <a:grpSpLocks/>
          </p:cNvGrpSpPr>
          <p:nvPr/>
        </p:nvGrpSpPr>
        <p:grpSpPr bwMode="auto">
          <a:xfrm>
            <a:off x="1545739" y="2802144"/>
            <a:ext cx="1489310" cy="1491617"/>
            <a:chOff x="1306146" y="-589532"/>
            <a:chExt cx="1310630" cy="1506471"/>
          </a:xfrm>
          <a:solidFill>
            <a:srgbClr val="20694C"/>
          </a:solidFill>
        </p:grpSpPr>
        <p:sp>
          <p:nvSpPr>
            <p:cNvPr id="21" name="Шестиугольник 20"/>
            <p:cNvSpPr/>
            <p:nvPr/>
          </p:nvSpPr>
          <p:spPr>
            <a:xfrm rot="5400000">
              <a:off x="1208225" y="-49161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Шестиугольник 8"/>
            <p:cNvSpPr txBox="1"/>
            <p:nvPr/>
          </p:nvSpPr>
          <p:spPr>
            <a:xfrm>
              <a:off x="1344028" y="-491217"/>
              <a:ext cx="1199387" cy="13247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Post-graduate support for disabled students</a:t>
              </a:r>
              <a:endParaRPr lang="ru-RU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01850" y="990749"/>
            <a:ext cx="144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Career-guidance for pupils with disabilities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7"/>
          <p:cNvGrpSpPr>
            <a:grpSpLocks/>
          </p:cNvGrpSpPr>
          <p:nvPr/>
        </p:nvGrpSpPr>
        <p:grpSpPr bwMode="auto">
          <a:xfrm>
            <a:off x="1538196" y="605555"/>
            <a:ext cx="1504784" cy="1449673"/>
            <a:chOff x="2628276" y="69"/>
            <a:chExt cx="1379715" cy="1506471"/>
          </a:xfrm>
          <a:solidFill>
            <a:srgbClr val="960E0E"/>
          </a:solidFill>
        </p:grpSpPr>
        <p:sp>
          <p:nvSpPr>
            <p:cNvPr id="25" name="Шестиугольник 24"/>
            <p:cNvSpPr/>
            <p:nvPr/>
          </p:nvSpPr>
          <p:spPr>
            <a:xfrm rot="5400000">
              <a:off x="2572821" y="97990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Шестиугольник 4"/>
            <p:cNvSpPr txBox="1"/>
            <p:nvPr/>
          </p:nvSpPr>
          <p:spPr>
            <a:xfrm>
              <a:off x="2628276" y="256150"/>
              <a:ext cx="1379715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Special needs schools- partners</a:t>
              </a:r>
              <a:endParaRPr lang="ru-RU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Группа 7"/>
          <p:cNvGrpSpPr>
            <a:grpSpLocks/>
          </p:cNvGrpSpPr>
          <p:nvPr/>
        </p:nvGrpSpPr>
        <p:grpSpPr bwMode="auto">
          <a:xfrm>
            <a:off x="2279694" y="1696242"/>
            <a:ext cx="1449706" cy="1482821"/>
            <a:chOff x="2728026" y="70"/>
            <a:chExt cx="1310630" cy="1506471"/>
          </a:xfrm>
          <a:solidFill>
            <a:srgbClr val="960E0E"/>
          </a:solidFill>
        </p:grpSpPr>
        <p:sp>
          <p:nvSpPr>
            <p:cNvPr id="28" name="Шестиугольник 27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Шестиугольник 4"/>
            <p:cNvSpPr txBox="1"/>
            <p:nvPr/>
          </p:nvSpPr>
          <p:spPr>
            <a:xfrm>
              <a:off x="2749450" y="298409"/>
              <a:ext cx="1260006" cy="9648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Sign translation service</a:t>
              </a:r>
              <a:r>
                <a:rPr lang="ru-RU" sz="12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1" name="Шестиугольник 30"/>
          <p:cNvSpPr/>
          <p:nvPr/>
        </p:nvSpPr>
        <p:spPr bwMode="auto">
          <a:xfrm rot="5400000">
            <a:off x="2990623" y="523058"/>
            <a:ext cx="1550446" cy="16153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60E0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3" name="Группа 7"/>
          <p:cNvGrpSpPr>
            <a:grpSpLocks/>
          </p:cNvGrpSpPr>
          <p:nvPr/>
        </p:nvGrpSpPr>
        <p:grpSpPr bwMode="auto">
          <a:xfrm>
            <a:off x="3752744" y="1735287"/>
            <a:ext cx="1547581" cy="1473346"/>
            <a:chOff x="2728026" y="70"/>
            <a:chExt cx="1310630" cy="1506471"/>
          </a:xfrm>
          <a:solidFill>
            <a:srgbClr val="960E0E"/>
          </a:solidFill>
        </p:grpSpPr>
        <p:sp>
          <p:nvSpPr>
            <p:cNvPr id="34" name="Шестиугольник 33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Шестиугольник 4"/>
            <p:cNvSpPr txBox="1"/>
            <p:nvPr/>
          </p:nvSpPr>
          <p:spPr>
            <a:xfrm>
              <a:off x="2823540" y="203543"/>
              <a:ext cx="1199836" cy="10360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Center for adaptive physical culture</a:t>
              </a:r>
              <a:endParaRPr lang="ru-RU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2425" y="925781"/>
            <a:ext cx="1377378" cy="809222"/>
          </a:xfrm>
          <a:prstGeom prst="rect">
            <a:avLst/>
          </a:prstGeom>
          <a:noFill/>
        </p:spPr>
      </p:pic>
      <p:sp>
        <p:nvSpPr>
          <p:cNvPr id="39" name="Прямоугольник с одним скругленным углом 38"/>
          <p:cNvSpPr/>
          <p:nvPr/>
        </p:nvSpPr>
        <p:spPr>
          <a:xfrm rot="10800000" flipV="1">
            <a:off x="0" y="-5983"/>
            <a:ext cx="9144000" cy="392804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NSTU IS A REGIONAL CONSULTANT IN THE MANAGEMENT OF INCLUSION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618224" cy="254627"/>
          </a:xfrm>
          <a:prstGeom prst="rect">
            <a:avLst/>
          </a:prstGeom>
        </p:spPr>
      </p:pic>
      <p:grpSp>
        <p:nvGrpSpPr>
          <p:cNvPr id="42" name="Группа 9"/>
          <p:cNvGrpSpPr>
            <a:grpSpLocks/>
          </p:cNvGrpSpPr>
          <p:nvPr/>
        </p:nvGrpSpPr>
        <p:grpSpPr bwMode="auto">
          <a:xfrm>
            <a:off x="-133642" y="1354187"/>
            <a:ext cx="4565433" cy="2946886"/>
            <a:chOff x="1517478" y="235259"/>
            <a:chExt cx="3818035" cy="3034183"/>
          </a:xfrm>
          <a:solidFill>
            <a:srgbClr val="20694C"/>
          </a:solidFill>
        </p:grpSpPr>
        <p:sp>
          <p:nvSpPr>
            <p:cNvPr id="43" name="Шестиугольник 42"/>
            <p:cNvSpPr/>
            <p:nvPr/>
          </p:nvSpPr>
          <p:spPr>
            <a:xfrm rot="5400000">
              <a:off x="3991003" y="1924933"/>
              <a:ext cx="1506471" cy="118254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Шестиугольник 8"/>
            <p:cNvSpPr txBox="1"/>
            <p:nvPr/>
          </p:nvSpPr>
          <p:spPr>
            <a:xfrm>
              <a:off x="1517478" y="235259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200"/>
                </a:lnSpc>
                <a:defRPr/>
              </a:pPr>
              <a:endParaRPr lang="ru-RU" sz="20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6" name="Picture 2" descr="https://upload.wikimedia.org/wikipedia/commons/thumb/4/4e/8_korp_NSTU.jpg/220px-8_korp_NST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17029" r="13505" b="-2898"/>
          <a:stretch/>
        </p:blipFill>
        <p:spPr bwMode="auto">
          <a:xfrm>
            <a:off x="3028885" y="3198277"/>
            <a:ext cx="1402906" cy="7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6018019" y="3208634"/>
            <a:ext cx="5067541" cy="335287"/>
            <a:chOff x="4637515" y="-1340910"/>
            <a:chExt cx="5148926" cy="335287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851370" y="-1285672"/>
              <a:ext cx="2684565" cy="2427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960E0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Заголовок 1"/>
            <p:cNvSpPr txBox="1">
              <a:spLocks/>
            </p:cNvSpPr>
            <p:nvPr/>
          </p:nvSpPr>
          <p:spPr>
            <a:xfrm>
              <a:off x="5044356" y="-1320068"/>
              <a:ext cx="4742085" cy="277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consultations</a:t>
              </a:r>
              <a:endParaRPr lang="ru-RU" sz="1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637515" y="-1340910"/>
              <a:ext cx="406842" cy="335287"/>
            </a:xfrm>
            <a:prstGeom prst="ellipse">
              <a:avLst/>
            </a:prstGeom>
            <a:solidFill>
              <a:srgbClr val="960E0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997000" y="3242957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367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6012425" y="3586612"/>
            <a:ext cx="5040295" cy="353290"/>
            <a:chOff x="4636794" y="-1285672"/>
            <a:chExt cx="5121242" cy="353290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4851370" y="-1285672"/>
              <a:ext cx="2711935" cy="35329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960E0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3" name="Заголовок 1"/>
            <p:cNvSpPr txBox="1">
              <a:spLocks/>
            </p:cNvSpPr>
            <p:nvPr/>
          </p:nvSpPr>
          <p:spPr>
            <a:xfrm>
              <a:off x="5015951" y="-1256127"/>
              <a:ext cx="4742085" cy="277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University teachers trained in </a:t>
              </a:r>
            </a:p>
            <a:p>
              <a:pPr algn="l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inclusive education</a:t>
              </a:r>
              <a:endParaRPr lang="ru-RU" sz="1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4636794" y="-1276671"/>
              <a:ext cx="406842" cy="335287"/>
            </a:xfrm>
            <a:prstGeom prst="ellipse">
              <a:avLst/>
            </a:prstGeom>
            <a:solidFill>
              <a:srgbClr val="960E0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5971229" y="3608754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210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6034104" y="3992208"/>
            <a:ext cx="5042009" cy="297690"/>
            <a:chOff x="4650620" y="-1315408"/>
            <a:chExt cx="5122983" cy="297690"/>
          </a:xfrm>
        </p:grpSpPr>
        <p:sp>
          <p:nvSpPr>
            <p:cNvPr id="58" name="Заголовок 1"/>
            <p:cNvSpPr txBox="1">
              <a:spLocks/>
            </p:cNvSpPr>
            <p:nvPr/>
          </p:nvSpPr>
          <p:spPr>
            <a:xfrm>
              <a:off x="5031518" y="-1295258"/>
              <a:ext cx="4742085" cy="277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Agreements with universities </a:t>
              </a:r>
              <a:endParaRPr lang="ru-RU" sz="1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650620" y="-1315408"/>
              <a:ext cx="361157" cy="297638"/>
            </a:xfrm>
            <a:prstGeom prst="ellipse">
              <a:avLst/>
            </a:prstGeom>
            <a:solidFill>
              <a:srgbClr val="960E0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6025544" y="3975495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6270896" y="4366205"/>
            <a:ext cx="2790835" cy="277540"/>
            <a:chOff x="4851370" y="-1295258"/>
            <a:chExt cx="2728980" cy="27754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851370" y="-1285672"/>
              <a:ext cx="2563675" cy="25944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960E0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3" name="Заголовок 1"/>
            <p:cNvSpPr txBox="1">
              <a:spLocks/>
            </p:cNvSpPr>
            <p:nvPr/>
          </p:nvSpPr>
          <p:spPr>
            <a:xfrm>
              <a:off x="5031518" y="-1295258"/>
              <a:ext cx="2548832" cy="277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Packages of  educational materials</a:t>
              </a:r>
              <a:endParaRPr lang="ru-RU" sz="1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Овал 69"/>
          <p:cNvSpPr/>
          <p:nvPr/>
        </p:nvSpPr>
        <p:spPr>
          <a:xfrm>
            <a:off x="6088759" y="4362344"/>
            <a:ext cx="355449" cy="297638"/>
          </a:xfrm>
          <a:prstGeom prst="ellipse">
            <a:avLst/>
          </a:prstGeom>
          <a:solidFill>
            <a:srgbClr val="960E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6124457" y="435220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4400" y="45119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of Social Technologies and Rehabilitation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7500" y="760711"/>
            <a:ext cx="39913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and implementation of the model of teaching and individual  social and psychological support for the students with visual and hearing disabilities studying for a Bachelor’s degree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within the RF program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 Free Environment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2011–2020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grant of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rbl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436295" y="2184759"/>
            <a:ext cx="34563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4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C:\Users\arteb\Desktop\Nstu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0" t="5726" r="24434" b="7559"/>
          <a:stretch/>
        </p:blipFill>
        <p:spPr bwMode="auto">
          <a:xfrm>
            <a:off x="0" y="14625"/>
            <a:ext cx="3435936" cy="4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одним скругленным углом 3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881" y="6953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56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112743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Bachelors’ and Specialists’ programs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3096" y="69490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37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112695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Masters’ programs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6020" y="6953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60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352" y="1127906"/>
            <a:ext cx="1358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Graduates’ programs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121" y="695382"/>
            <a:ext cx="1131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11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800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8008" y="1127430"/>
            <a:ext cx="1352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Total number of students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2253" y="170301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930</a:t>
            </a:r>
            <a:endParaRPr lang="ru-RU" sz="24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40352" y="213506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majoring in project-oriented programs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959" y="17110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28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2135066"/>
            <a:ext cx="126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Programs engaging representatives of local businesses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7977" y="17110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25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2135066"/>
            <a:ext cx="140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Educational modules meeting the needs of the region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45022" y="32206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32</a:t>
            </a:r>
            <a:endParaRPr lang="ru-RU" sz="32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3711924"/>
            <a:ext cx="129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Team residents of the University business incubators and </a:t>
            </a:r>
            <a:r>
              <a:rPr lang="en-US" sz="800" dirty="0" err="1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technoparks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3888" y="17030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16</a:t>
            </a:r>
            <a:endParaRPr lang="ru-RU" sz="32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91880" y="213506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Programs with Professional and Public accreditation 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fld id="{E5616DE5-CBD9-47C3-9809-5E594B328E2C}" type="slidenum">
              <a:rPr lang="ru-RU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7584" y="14625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NSTU in facts and figures</a:t>
            </a:r>
            <a:endParaRPr lang="ru-RU" b="1" cap="all" dirty="0">
              <a:solidFill>
                <a:srgbClr val="FFFFFF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4840" y="3220620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8+8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36672" y="3737813"/>
            <a:ext cx="11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Teaching blocks and  hostels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99931" y="32206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60</a:t>
            </a:r>
            <a:endParaRPr lang="ru-RU" sz="32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6940" y="3728474"/>
            <a:ext cx="147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Laboratories and educational and research centers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50198" y="32206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14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35782" y="3711924"/>
            <a:ext cx="129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Faculties and</a:t>
            </a:r>
          </a:p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Institutes </a:t>
            </a:r>
            <a:endParaRPr lang="ru-RU" sz="800" dirty="0" smtClean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80723" y="4659982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Founded in 1950</a:t>
            </a:r>
            <a:endParaRPr lang="ru-RU" sz="8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867894"/>
            <a:ext cx="9162049" cy="1275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18224" y="67633"/>
            <a:ext cx="851136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NSTU is a regional integrator of</a:t>
            </a:r>
            <a:r>
              <a:rPr 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mass-culture and sport activities</a:t>
            </a:r>
            <a:endParaRPr lang="ru-RU" sz="1400" b="1" cap="all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1335" y="525416"/>
            <a:ext cx="1226904" cy="853107"/>
          </a:xfrm>
          <a:prstGeom prst="roundRect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Unique character of NSTU</a:t>
            </a:r>
            <a:endParaRPr lang="ru-RU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09660" y="231765"/>
            <a:ext cx="5597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98851" y="899539"/>
            <a:ext cx="1597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m2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sport and </a:t>
            </a:r>
          </a:p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culture facilities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2316" y="399753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200" b="1" dirty="0" smtClean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3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5401249" y="1005812"/>
            <a:ext cx="4541449" cy="400110"/>
            <a:chOff x="546100" y="676223"/>
            <a:chExt cx="4705379" cy="66247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61993" y="699547"/>
              <a:ext cx="3720789" cy="372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46100" y="688510"/>
              <a:ext cx="186429" cy="604817"/>
            </a:xfrm>
            <a:prstGeom prst="rect">
              <a:avLst/>
            </a:prstGeom>
            <a:solidFill>
              <a:srgbClr val="2069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707476" y="676223"/>
              <a:ext cx="4544003" cy="662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Municipal Inter-universities Olympiad</a:t>
              </a:r>
              <a:endParaRPr lang="ru-RU" sz="1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</a:t>
              </a:r>
              <a:r>
                <a:rPr lang="ru-RU" sz="10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4000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participants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ru-RU" sz="10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15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universities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  <a:endParaRPr lang="ru-RU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402053" y="1379552"/>
            <a:ext cx="4143526" cy="400110"/>
            <a:chOff x="617028" y="664075"/>
            <a:chExt cx="4717122" cy="662468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661993" y="699542"/>
              <a:ext cx="4170268" cy="3600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17028" y="695944"/>
              <a:ext cx="194926" cy="548371"/>
            </a:xfrm>
            <a:prstGeom prst="rect">
              <a:avLst/>
            </a:prstGeom>
            <a:solidFill>
              <a:srgbClr val="2069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90147" y="664075"/>
              <a:ext cx="4544003" cy="662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Regional phase of  Russia’s National Chess Competition </a:t>
              </a:r>
            </a:p>
            <a:p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(300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participants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 </a:t>
              </a:r>
              <a:endParaRPr lang="ru-RU" sz="1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401599" y="1749465"/>
            <a:ext cx="4143526" cy="246221"/>
            <a:chOff x="617028" y="664075"/>
            <a:chExt cx="4717122" cy="407672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661993" y="699542"/>
              <a:ext cx="4170268" cy="3600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17028" y="695944"/>
              <a:ext cx="194926" cy="363659"/>
            </a:xfrm>
            <a:prstGeom prst="rect">
              <a:avLst/>
            </a:prstGeom>
            <a:solidFill>
              <a:srgbClr val="2069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790147" y="664075"/>
              <a:ext cx="4544003" cy="407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XXIII </a:t>
              </a:r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National Karate Competition 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(400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participants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  <a:endParaRPr lang="ru-RU" sz="1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399070" y="2139702"/>
            <a:ext cx="4172500" cy="400110"/>
            <a:chOff x="617028" y="515665"/>
            <a:chExt cx="4750107" cy="662468"/>
          </a:xfrm>
        </p:grpSpPr>
        <p:sp>
          <p:nvSpPr>
            <p:cNvPr id="85" name="Прямоугольник 84"/>
            <p:cNvSpPr/>
            <p:nvPr/>
          </p:nvSpPr>
          <p:spPr>
            <a:xfrm>
              <a:off x="661993" y="699542"/>
              <a:ext cx="4170268" cy="3600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17028" y="695944"/>
              <a:ext cx="194926" cy="363659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823132" y="515665"/>
              <a:ext cx="4544003" cy="662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Project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«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Your Stage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» </a:t>
              </a:r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the citizens of the region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1 000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participants</a:t>
              </a:r>
              <a:endParaRPr lang="ru-RU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409960" y="2469545"/>
            <a:ext cx="4143526" cy="246221"/>
            <a:chOff x="617028" y="664075"/>
            <a:chExt cx="4717122" cy="407672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661993" y="699542"/>
              <a:ext cx="4170268" cy="3600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617028" y="695944"/>
              <a:ext cx="194926" cy="363659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90147" y="664075"/>
              <a:ext cx="4544003" cy="407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Rock Festival 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‘</a:t>
              </a:r>
              <a:r>
                <a:rPr lang="ru-RU" sz="10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Art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 err="1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Revolution</a:t>
              </a:r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’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</a:t>
              </a:r>
              <a:r>
                <a:rPr lang="ru-RU" sz="10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groups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  <a:endParaRPr lang="ru-RU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5401249" y="2715766"/>
            <a:ext cx="3791890" cy="531739"/>
            <a:chOff x="735679" y="675755"/>
            <a:chExt cx="4231020" cy="527843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735679" y="699542"/>
              <a:ext cx="4131853" cy="5040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735679" y="688681"/>
              <a:ext cx="199798" cy="504056"/>
            </a:xfrm>
            <a:prstGeom prst="rect">
              <a:avLst/>
            </a:prstGeom>
            <a:solidFill>
              <a:srgbClr val="960E0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892976" y="675755"/>
              <a:ext cx="4073723" cy="397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All-Russia ‘Autumn Marathon’  for  people of all ages 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(</a:t>
              </a:r>
              <a:r>
                <a:rPr lang="ru-RU" sz="10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</a:t>
              </a:r>
              <a:r>
                <a:rPr lang="ru-RU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00 </a:t>
              </a:r>
              <a:r>
                <a:rPr lang="en-US" sz="10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participants </a:t>
              </a:r>
              <a:r>
                <a:rPr lang="en-US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from schools and orphanages</a:t>
              </a:r>
              <a:r>
                <a:rPr lang="ru-RU" sz="10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  <a:endParaRPr lang="ru-RU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62410" y="693756"/>
            <a:ext cx="1851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Certificate of conformance for international standard sport facilities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6906" y="43749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since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2017 </a:t>
            </a:r>
            <a:r>
              <a:rPr lang="ru-RU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37630" y="448466"/>
            <a:ext cx="7614" cy="1012203"/>
          </a:xfrm>
          <a:prstGeom prst="line">
            <a:avLst/>
          </a:prstGeom>
          <a:ln w="2857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3128614" y="623566"/>
            <a:ext cx="0" cy="627059"/>
          </a:xfrm>
          <a:prstGeom prst="line">
            <a:avLst/>
          </a:prstGeom>
          <a:ln w="2857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3347864" y="630049"/>
            <a:ext cx="0" cy="627059"/>
          </a:xfrm>
          <a:prstGeom prst="line">
            <a:avLst/>
          </a:prstGeom>
          <a:ln w="2857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Скругленный прямоугольник 112"/>
          <p:cNvSpPr/>
          <p:nvPr/>
        </p:nvSpPr>
        <p:spPr>
          <a:xfrm>
            <a:off x="266121" y="1707654"/>
            <a:ext cx="4809935" cy="77528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7777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21" name="Группа 120"/>
          <p:cNvGrpSpPr/>
          <p:nvPr/>
        </p:nvGrpSpPr>
        <p:grpSpPr>
          <a:xfrm>
            <a:off x="36110" y="2638850"/>
            <a:ext cx="5242581" cy="807551"/>
            <a:chOff x="301229" y="670699"/>
            <a:chExt cx="5326777" cy="501959"/>
          </a:xfrm>
        </p:grpSpPr>
        <p:sp>
          <p:nvSpPr>
            <p:cNvPr id="122" name="Скругленный прямоугольник 121"/>
            <p:cNvSpPr/>
            <p:nvPr/>
          </p:nvSpPr>
          <p:spPr>
            <a:xfrm>
              <a:off x="560211" y="699542"/>
              <a:ext cx="4885666" cy="47311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77777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3" name="Заголовок 1"/>
            <p:cNvSpPr txBox="1">
              <a:spLocks/>
            </p:cNvSpPr>
            <p:nvPr/>
          </p:nvSpPr>
          <p:spPr>
            <a:xfrm>
              <a:off x="885921" y="763267"/>
              <a:ext cx="4742085" cy="277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1400"/>
                </a:lnSpc>
              </a:pPr>
              <a:r>
                <a:rPr 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Regional center for training chess teachers</a:t>
              </a:r>
              <a:r>
                <a:rPr 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</a:p>
            <a:p>
              <a:pPr algn="l">
                <a:lnSpc>
                  <a:spcPts val="1400"/>
                </a:lnSpc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(</a:t>
              </a:r>
              <a:r>
                <a:rPr 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36 school teachers trained in </a:t>
              </a: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2018)</a:t>
              </a:r>
              <a:endPara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301229" y="670699"/>
              <a:ext cx="420649" cy="257335"/>
            </a:xfrm>
            <a:prstGeom prst="ellipse">
              <a:avLst/>
            </a:prstGeom>
            <a:solidFill>
              <a:srgbClr val="20694C"/>
            </a:solidFill>
            <a:ln>
              <a:solidFill>
                <a:srgbClr val="206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6" name="Овал 95"/>
          <p:cNvSpPr/>
          <p:nvPr/>
        </p:nvSpPr>
        <p:spPr>
          <a:xfrm>
            <a:off x="35495" y="1640948"/>
            <a:ext cx="414000" cy="414000"/>
          </a:xfrm>
          <a:prstGeom prst="ellipse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ÐÐ°ÑÑÐ¸Ð½ÐºÐ¸ Ð¿Ð¾ Ð·Ð°Ð¿ÑÐ¾ÑÑ ÑÐµÑÑÐ¸ÑÐ¸ÐºÐ°Ñ Ð¸ÐºÐ¾Ð½ÐºÐ°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2584"/>
            <a:ext cx="556456" cy="5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845523/v845523838/6f221/d9X2qDZ6nk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8917" r="6535" b="8503"/>
          <a:stretch/>
        </p:blipFill>
        <p:spPr bwMode="auto">
          <a:xfrm>
            <a:off x="35496" y="3579862"/>
            <a:ext cx="2703503" cy="139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5292"/>
          <a:stretch/>
        </p:blipFill>
        <p:spPr>
          <a:xfrm>
            <a:off x="5703876" y="3582893"/>
            <a:ext cx="3475619" cy="139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pp.userapi.com/c846220/v846220484/dc495/nBaG-w3DuYg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42" r="-1964"/>
          <a:stretch/>
        </p:blipFill>
        <p:spPr bwMode="auto">
          <a:xfrm>
            <a:off x="2738999" y="3579862"/>
            <a:ext cx="3092633" cy="139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5419" y="367194"/>
            <a:ext cx="21832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</a:rPr>
              <a:t>New events</a:t>
            </a:r>
            <a:endParaRPr lang="ru-RU" sz="3200" b="1" cap="none" spc="0" dirty="0">
              <a:ln w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449495" y="1710065"/>
            <a:ext cx="4578823" cy="780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00"/>
              </a:lnSpc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Since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2018 :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main venue in Siberian federal region for organizing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chess competitions for children</a:t>
            </a: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400"/>
              </a:lnSpc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Grand Chess Master P.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Maletin’s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school; The Cup of the Governor of Novosibirsk region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 b="1"/>
          <a:stretch/>
        </p:blipFill>
        <p:spPr>
          <a:xfrm>
            <a:off x="-108520" y="-236562"/>
            <a:ext cx="9217024" cy="501175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16016" y="915566"/>
            <a:ext cx="41764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Novosibirsk </a:t>
            </a:r>
          </a:p>
          <a:p>
            <a:r>
              <a:rPr lang="en-US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State </a:t>
            </a:r>
          </a:p>
          <a:p>
            <a:r>
              <a:rPr lang="en-US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Technical </a:t>
            </a:r>
          </a:p>
          <a:p>
            <a:r>
              <a:rPr lang="en-US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University</a:t>
            </a:r>
            <a:r>
              <a:rPr 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endParaRPr lang="ru-RU" sz="2400" b="1" dirty="0" smtClean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355767"/>
            <a:ext cx="1813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Flagship university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4521606" y="1261460"/>
            <a:ext cx="951309" cy="361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 Rating</a:t>
            </a:r>
            <a:endParaRPr lang="ru-RU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588122" y="2664238"/>
            <a:ext cx="2164947" cy="5131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defRPr/>
            </a:pPr>
            <a:r>
              <a:rPr lang="ru-RU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and Technology: Electrical and Electronic Engineering</a:t>
            </a:r>
            <a:r>
              <a:rPr lang="ru-RU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081768" y="3429189"/>
            <a:ext cx="2074069" cy="3262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4293" tIns="54293" rIns="54293" bIns="54293" spcCol="1270" anchor="ctr"/>
          <a:lstStyle/>
          <a:p>
            <a:pPr defTabSz="6333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Physics and Astronomy</a:t>
            </a:r>
            <a:r>
              <a:rPr lang="ru-RU" alt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3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4" y="2030106"/>
            <a:ext cx="1319213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7"/>
          <p:cNvGrpSpPr>
            <a:grpSpLocks/>
          </p:cNvGrpSpPr>
          <p:nvPr/>
        </p:nvGrpSpPr>
        <p:grpSpPr bwMode="auto">
          <a:xfrm>
            <a:off x="3545007" y="997120"/>
            <a:ext cx="945022" cy="971207"/>
            <a:chOff x="2733596" y="31061"/>
            <a:chExt cx="1310630" cy="1506471"/>
          </a:xfrm>
          <a:solidFill>
            <a:srgbClr val="960E0E"/>
          </a:solidFill>
        </p:grpSpPr>
        <p:sp>
          <p:nvSpPr>
            <p:cNvPr id="59" name="Шестиугольник 58"/>
            <p:cNvSpPr/>
            <p:nvPr/>
          </p:nvSpPr>
          <p:spPr>
            <a:xfrm rot="5400000">
              <a:off x="2635675" y="12898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Шестиугольник 4"/>
            <p:cNvSpPr txBox="1"/>
            <p:nvPr/>
          </p:nvSpPr>
          <p:spPr>
            <a:xfrm>
              <a:off x="2942963" y="256957"/>
              <a:ext cx="900760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9"/>
          <p:cNvGrpSpPr>
            <a:grpSpLocks/>
          </p:cNvGrpSpPr>
          <p:nvPr/>
        </p:nvGrpSpPr>
        <p:grpSpPr bwMode="auto">
          <a:xfrm>
            <a:off x="2643772" y="999453"/>
            <a:ext cx="922316" cy="963259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62" name="Шестиугольник 6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Шестиугольник 8"/>
            <p:cNvSpPr txBox="1"/>
            <p:nvPr/>
          </p:nvSpPr>
          <p:spPr>
            <a:xfrm>
              <a:off x="1517480" y="321610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801 </a:t>
              </a: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  <a:endPara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7"/>
          <p:cNvGrpSpPr>
            <a:grpSpLocks/>
          </p:cNvGrpSpPr>
          <p:nvPr/>
        </p:nvGrpSpPr>
        <p:grpSpPr bwMode="auto">
          <a:xfrm>
            <a:off x="3096234" y="3130654"/>
            <a:ext cx="945022" cy="923303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71" name="Шестиугольник 70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9"/>
          <p:cNvGrpSpPr>
            <a:grpSpLocks/>
          </p:cNvGrpSpPr>
          <p:nvPr/>
        </p:nvGrpSpPr>
        <p:grpSpPr bwMode="auto">
          <a:xfrm>
            <a:off x="2163476" y="3152780"/>
            <a:ext cx="926592" cy="902850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74" name="Шестиугольник 73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Шестиугольник 8"/>
            <p:cNvSpPr txBox="1"/>
            <p:nvPr/>
          </p:nvSpPr>
          <p:spPr>
            <a:xfrm>
              <a:off x="1517479" y="300268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401</a:t>
              </a: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450</a:t>
              </a:r>
              <a:endPara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286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66" y="815480"/>
            <a:ext cx="463154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95" y="769371"/>
            <a:ext cx="11287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18224" cy="339502"/>
          </a:xfrm>
          <a:prstGeom prst="rect">
            <a:avLst/>
          </a:prstGeom>
        </p:spPr>
      </p:pic>
      <p:sp>
        <p:nvSpPr>
          <p:cNvPr id="9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fld id="{E5616DE5-CBD9-47C3-9809-5E594B328E2C}" type="slidenum">
              <a:rPr lang="ru-RU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:\Опорный_2017\2. Наблюдательный совет\Заседание 1\для презентации\NSTU_153672850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1779" b="46129"/>
          <a:stretch/>
        </p:blipFill>
        <p:spPr bwMode="auto">
          <a:xfrm>
            <a:off x="6888569" y="3490107"/>
            <a:ext cx="1312155" cy="5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Заголовок 1"/>
          <p:cNvSpPr txBox="1">
            <a:spLocks/>
          </p:cNvSpPr>
          <p:nvPr/>
        </p:nvSpPr>
        <p:spPr>
          <a:xfrm>
            <a:off x="618224" y="34305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9"/>
          <p:cNvGrpSpPr>
            <a:grpSpLocks/>
          </p:cNvGrpSpPr>
          <p:nvPr/>
        </p:nvGrpSpPr>
        <p:grpSpPr bwMode="auto">
          <a:xfrm>
            <a:off x="3113947" y="401231"/>
            <a:ext cx="880428" cy="811306"/>
            <a:chOff x="1267312" y="-6188"/>
            <a:chExt cx="1365315" cy="1585937"/>
          </a:xfrm>
          <a:solidFill>
            <a:srgbClr val="20694C"/>
          </a:solidFill>
        </p:grpSpPr>
        <p:sp>
          <p:nvSpPr>
            <p:cNvPr id="47" name="Шестиугольник 46"/>
            <p:cNvSpPr/>
            <p:nvPr/>
          </p:nvSpPr>
          <p:spPr>
            <a:xfrm rot="5400000">
              <a:off x="1157001" y="104123"/>
              <a:ext cx="1585937" cy="136531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Шестиугольник 8"/>
            <p:cNvSpPr txBox="1"/>
            <p:nvPr/>
          </p:nvSpPr>
          <p:spPr>
            <a:xfrm>
              <a:off x="1532466" y="180747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defRPr/>
              </a:pPr>
              <a:r>
                <a:rPr lang="en-US" sz="14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Шестиугольник 51"/>
          <p:cNvSpPr/>
          <p:nvPr/>
        </p:nvSpPr>
        <p:spPr bwMode="auto">
          <a:xfrm rot="5400000">
            <a:off x="4063665" y="356480"/>
            <a:ext cx="822194" cy="88947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60E0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53" name="Шестиугольник 8"/>
          <p:cNvSpPr txBox="1"/>
          <p:nvPr/>
        </p:nvSpPr>
        <p:spPr bwMode="auto">
          <a:xfrm>
            <a:off x="4124757" y="439324"/>
            <a:ext cx="722121" cy="629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666750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/>
          <a:srcRect l="15351" t="44398" r="64962" b="45797"/>
          <a:stretch/>
        </p:blipFill>
        <p:spPr>
          <a:xfrm>
            <a:off x="1248594" y="4011602"/>
            <a:ext cx="1411835" cy="395314"/>
          </a:xfrm>
          <a:prstGeom prst="rect">
            <a:avLst/>
          </a:prstGeom>
        </p:spPr>
      </p:pic>
      <p:sp>
        <p:nvSpPr>
          <p:cNvPr id="93" name="Прямоугольник с одним скругленным углом 92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2119" y="48969"/>
            <a:ext cx="8509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NSTU in University RANKINGS</a:t>
            </a:r>
            <a:endParaRPr lang="ru-RU" altLang="ru-RU" sz="14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Группа 9"/>
          <p:cNvGrpSpPr>
            <a:grpSpLocks/>
          </p:cNvGrpSpPr>
          <p:nvPr/>
        </p:nvGrpSpPr>
        <p:grpSpPr bwMode="auto">
          <a:xfrm>
            <a:off x="2152783" y="1743160"/>
            <a:ext cx="932777" cy="911793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88" name="Шестиугольник 87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Шестиугольник 8"/>
            <p:cNvSpPr txBox="1"/>
            <p:nvPr/>
          </p:nvSpPr>
          <p:spPr>
            <a:xfrm>
              <a:off x="1517479" y="325325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400"/>
                </a:lnSpc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107</a:t>
              </a:r>
            </a:p>
          </p:txBody>
        </p:sp>
      </p:grpSp>
      <p:grpSp>
        <p:nvGrpSpPr>
          <p:cNvPr id="90" name="Группа 7"/>
          <p:cNvGrpSpPr>
            <a:grpSpLocks/>
          </p:cNvGrpSpPr>
          <p:nvPr/>
        </p:nvGrpSpPr>
        <p:grpSpPr bwMode="auto">
          <a:xfrm>
            <a:off x="3076032" y="1754882"/>
            <a:ext cx="945022" cy="923303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91" name="Шестиугольник 90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4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543126" y="4131422"/>
            <a:ext cx="1242648" cy="203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333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altLang="ru-RU" sz="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ru-RU" sz="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Best Student Cities</a:t>
            </a:r>
            <a:r>
              <a:rPr lang="ru-RU" altLang="ru-RU" sz="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Группа 7"/>
          <p:cNvGrpSpPr>
            <a:grpSpLocks/>
          </p:cNvGrpSpPr>
          <p:nvPr/>
        </p:nvGrpSpPr>
        <p:grpSpPr bwMode="auto">
          <a:xfrm>
            <a:off x="2621066" y="2438407"/>
            <a:ext cx="945022" cy="923303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104" name="Шестиугольник 103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06" name="Группа 9"/>
          <p:cNvGrpSpPr>
            <a:grpSpLocks/>
          </p:cNvGrpSpPr>
          <p:nvPr/>
        </p:nvGrpSpPr>
        <p:grpSpPr bwMode="auto">
          <a:xfrm>
            <a:off x="1688308" y="2460533"/>
            <a:ext cx="926592" cy="902850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109" name="Шестиугольник 108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Шестиугольник 8"/>
            <p:cNvSpPr txBox="1"/>
            <p:nvPr/>
          </p:nvSpPr>
          <p:spPr>
            <a:xfrm>
              <a:off x="1517479" y="300268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400"/>
                </a:lnSpc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351</a:t>
              </a:r>
              <a:endPara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ts val="1400"/>
                </a:lnSpc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111" name="Группа 9"/>
          <p:cNvGrpSpPr>
            <a:grpSpLocks/>
          </p:cNvGrpSpPr>
          <p:nvPr/>
        </p:nvGrpSpPr>
        <p:grpSpPr bwMode="auto">
          <a:xfrm>
            <a:off x="2674368" y="3804582"/>
            <a:ext cx="929255" cy="846277"/>
            <a:chOff x="1312546" y="70"/>
            <a:chExt cx="1310630" cy="1506471"/>
          </a:xfrm>
          <a:solidFill>
            <a:srgbClr val="20694C"/>
          </a:solidFill>
        </p:grpSpPr>
        <p:sp>
          <p:nvSpPr>
            <p:cNvPr id="112" name="Шестиугольник 11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Шестиугольник 8"/>
            <p:cNvSpPr txBox="1"/>
            <p:nvPr/>
          </p:nvSpPr>
          <p:spPr>
            <a:xfrm>
              <a:off x="1517479" y="325325"/>
              <a:ext cx="900761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ts val="1400"/>
                </a:lnSpc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</a:p>
          </p:txBody>
        </p:sp>
      </p:grpSp>
      <p:grpSp>
        <p:nvGrpSpPr>
          <p:cNvPr id="114" name="Группа 7"/>
          <p:cNvGrpSpPr>
            <a:grpSpLocks/>
          </p:cNvGrpSpPr>
          <p:nvPr/>
        </p:nvGrpSpPr>
        <p:grpSpPr bwMode="auto">
          <a:xfrm>
            <a:off x="3603626" y="3788828"/>
            <a:ext cx="917980" cy="862032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115" name="Шестиугольник 114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6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17" name="Рисунок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120" name="Rectangle 9"/>
          <p:cNvSpPr>
            <a:spLocks noChangeArrowheads="1"/>
          </p:cNvSpPr>
          <p:nvPr/>
        </p:nvSpPr>
        <p:spPr bwMode="auto">
          <a:xfrm>
            <a:off x="6229090" y="741609"/>
            <a:ext cx="2631114" cy="2556286"/>
          </a:xfrm>
          <a:prstGeom prst="rect">
            <a:avLst/>
          </a:prstGeom>
          <a:solidFill>
            <a:srgbClr val="7777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6363996" y="913194"/>
            <a:ext cx="2361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NSTU is the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first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among flagship universities in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QS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Graduate Employability Rankings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4057435" y="2052197"/>
            <a:ext cx="2074069" cy="3262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4293" tIns="54293" rIns="54293" bIns="54293" spcCol="1270" anchor="ctr"/>
          <a:lstStyle/>
          <a:p>
            <a:pPr defTabSz="633362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BRICS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527044"/>
            <a:ext cx="3542808" cy="4034571"/>
          </a:xfrm>
        </p:spPr>
        <p:txBody>
          <a:bodyPr>
            <a:norm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Automation and Computer Engineering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Aircraft Faculty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Mechanical Engineering and Technology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Mechatronics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and Automation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Applied Mathematics and Computer Science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Radio Engineering and Electronics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Physical Engineering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Power Engineering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Business Administration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the Humanities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of Distance Learning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of Social Technologies and Rehabilitation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of Extended Professional Education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of In-Service Training and Retraining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for Learning </a:t>
            </a:r>
            <a:r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in Retirement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0218" y="38677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cap="all" dirty="0" smtClean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Faculties and institutions</a:t>
            </a:r>
            <a:endParaRPr lang="ru-RU" sz="1400" b="1" cap="all" dirty="0">
              <a:solidFill>
                <a:srgbClr val="FFFFFF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38" y="3167364"/>
            <a:ext cx="1775453" cy="1148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37" y="722045"/>
            <a:ext cx="1657622" cy="1207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84" y="2045834"/>
            <a:ext cx="1637575" cy="112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45" y="717198"/>
            <a:ext cx="1775146" cy="12124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45" y="1995686"/>
            <a:ext cx="1775146" cy="11774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0" y="1995686"/>
            <a:ext cx="1899281" cy="1177408"/>
          </a:xfrm>
          <a:prstGeom prst="rect">
            <a:avLst/>
          </a:prstGeom>
        </p:spPr>
      </p:pic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0" y="3267248"/>
            <a:ext cx="1899281" cy="10482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60" y="3219418"/>
            <a:ext cx="1637575" cy="1096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90" y="731201"/>
            <a:ext cx="1837932" cy="11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 flipV="1">
            <a:off x="0" y="0"/>
            <a:ext cx="9144000" cy="339502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366" y="7673"/>
            <a:ext cx="8528146" cy="331830"/>
          </a:xfrm>
        </p:spPr>
        <p:txBody>
          <a:bodyPr>
            <a:noAutofit/>
          </a:bodyPr>
          <a:lstStyle/>
          <a:p>
            <a:pPr algn="l"/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  Adjustment of the teaching process to the needs of the region </a:t>
            </a:r>
            <a:endParaRPr lang="ru-RU" sz="14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18224" cy="33950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7504" y="843558"/>
            <a:ext cx="8995449" cy="3748707"/>
            <a:chOff x="107508" y="483518"/>
            <a:chExt cx="8760776" cy="3854681"/>
          </a:xfrm>
        </p:grpSpPr>
        <p:sp>
          <p:nvSpPr>
            <p:cNvPr id="12" name="Полилиния 11"/>
            <p:cNvSpPr/>
            <p:nvPr/>
          </p:nvSpPr>
          <p:spPr>
            <a:xfrm>
              <a:off x="1331639" y="555525"/>
              <a:ext cx="3672089" cy="496520"/>
            </a:xfrm>
            <a:custGeom>
              <a:avLst/>
              <a:gdLst>
                <a:gd name="connsiteX0" fmla="*/ 0 w 2417854"/>
                <a:gd name="connsiteY0" fmla="*/ 0 h 496520"/>
                <a:gd name="connsiteX1" fmla="*/ 2417854 w 2417854"/>
                <a:gd name="connsiteY1" fmla="*/ 0 h 496520"/>
                <a:gd name="connsiteX2" fmla="*/ 2417854 w 2417854"/>
                <a:gd name="connsiteY2" fmla="*/ 496520 h 496520"/>
                <a:gd name="connsiteX3" fmla="*/ 0 w 2417854"/>
                <a:gd name="connsiteY3" fmla="*/ 496520 h 496520"/>
                <a:gd name="connsiteX4" fmla="*/ 0 w 2417854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7854" h="496520">
                  <a:moveTo>
                    <a:pt x="0" y="0"/>
                  </a:moveTo>
                  <a:lnTo>
                    <a:pt x="2417854" y="0"/>
                  </a:lnTo>
                  <a:lnTo>
                    <a:pt x="2417854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2A476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72000" lvl="1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Project passports are designed on the platform </a:t>
              </a:r>
              <a:r>
                <a:rPr lang="ru-RU" sz="105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‘project-study.nstu.ru’  with the </a:t>
              </a: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themes defined by the research interests of the university laboratories and  business partners </a:t>
              </a:r>
              <a:endParaRPr lang="ru-RU" sz="105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трелка углом вверх 9"/>
            <p:cNvSpPr/>
            <p:nvPr/>
          </p:nvSpPr>
          <p:spPr>
            <a:xfrm rot="5400000">
              <a:off x="340262" y="1023487"/>
              <a:ext cx="521346" cy="59353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107508" y="483518"/>
              <a:ext cx="1306586" cy="614319"/>
            </a:xfrm>
            <a:custGeom>
              <a:avLst/>
              <a:gdLst>
                <a:gd name="connsiteX0" fmla="*/ 0 w 1306586"/>
                <a:gd name="connsiteY0" fmla="*/ 102407 h 614319"/>
                <a:gd name="connsiteX1" fmla="*/ 102407 w 1306586"/>
                <a:gd name="connsiteY1" fmla="*/ 0 h 614319"/>
                <a:gd name="connsiteX2" fmla="*/ 1204179 w 1306586"/>
                <a:gd name="connsiteY2" fmla="*/ 0 h 614319"/>
                <a:gd name="connsiteX3" fmla="*/ 1306586 w 1306586"/>
                <a:gd name="connsiteY3" fmla="*/ 102407 h 614319"/>
                <a:gd name="connsiteX4" fmla="*/ 1306586 w 1306586"/>
                <a:gd name="connsiteY4" fmla="*/ 511912 h 614319"/>
                <a:gd name="connsiteX5" fmla="*/ 1204179 w 1306586"/>
                <a:gd name="connsiteY5" fmla="*/ 614319 h 614319"/>
                <a:gd name="connsiteX6" fmla="*/ 102407 w 1306586"/>
                <a:gd name="connsiteY6" fmla="*/ 614319 h 614319"/>
                <a:gd name="connsiteX7" fmla="*/ 0 w 1306586"/>
                <a:gd name="connsiteY7" fmla="*/ 511912 h 614319"/>
                <a:gd name="connsiteX8" fmla="*/ 0 w 1306586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86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204179" y="0"/>
                  </a:lnTo>
                  <a:cubicBezTo>
                    <a:pt x="1260737" y="0"/>
                    <a:pt x="1306586" y="45849"/>
                    <a:pt x="1306586" y="102407"/>
                  </a:cubicBezTo>
                  <a:lnTo>
                    <a:pt x="1306586" y="511912"/>
                  </a:lnTo>
                  <a:cubicBezTo>
                    <a:pt x="1306586" y="568470"/>
                    <a:pt x="1260737" y="614319"/>
                    <a:pt x="1204179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32A4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Project passport design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Стрелка углом вверх 13"/>
            <p:cNvSpPr/>
            <p:nvPr/>
          </p:nvSpPr>
          <p:spPr>
            <a:xfrm rot="5400000">
              <a:off x="1151712" y="1743569"/>
              <a:ext cx="521346" cy="59353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2123728" y="1203598"/>
              <a:ext cx="3670869" cy="496520"/>
            </a:xfrm>
            <a:custGeom>
              <a:avLst/>
              <a:gdLst>
                <a:gd name="connsiteX0" fmla="*/ 0 w 3011848"/>
                <a:gd name="connsiteY0" fmla="*/ 0 h 496520"/>
                <a:gd name="connsiteX1" fmla="*/ 3011848 w 3011848"/>
                <a:gd name="connsiteY1" fmla="*/ 0 h 496520"/>
                <a:gd name="connsiteX2" fmla="*/ 3011848 w 3011848"/>
                <a:gd name="connsiteY2" fmla="*/ 496520 h 496520"/>
                <a:gd name="connsiteX3" fmla="*/ 0 w 3011848"/>
                <a:gd name="connsiteY3" fmla="*/ 496520 h 496520"/>
                <a:gd name="connsiteX4" fmla="*/ 0 w 3011848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1848" h="496520">
                  <a:moveTo>
                    <a:pt x="0" y="0"/>
                  </a:moveTo>
                  <a:lnTo>
                    <a:pt x="3011848" y="0"/>
                  </a:lnTo>
                  <a:lnTo>
                    <a:pt x="3011848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19F72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72000" lvl="1" algn="l" defTabSz="466725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By registering on the platform students choose a project and their role in its implementing. </a:t>
              </a:r>
              <a:r>
                <a:rPr lang="ru-RU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</a:t>
              </a:r>
              <a:endParaRPr lang="ru-RU" sz="105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899590" y="1131592"/>
              <a:ext cx="1313028" cy="614319"/>
            </a:xfrm>
            <a:custGeom>
              <a:avLst/>
              <a:gdLst>
                <a:gd name="connsiteX0" fmla="*/ 0 w 1313028"/>
                <a:gd name="connsiteY0" fmla="*/ 102407 h 614319"/>
                <a:gd name="connsiteX1" fmla="*/ 102407 w 1313028"/>
                <a:gd name="connsiteY1" fmla="*/ 0 h 614319"/>
                <a:gd name="connsiteX2" fmla="*/ 1210621 w 1313028"/>
                <a:gd name="connsiteY2" fmla="*/ 0 h 614319"/>
                <a:gd name="connsiteX3" fmla="*/ 1313028 w 1313028"/>
                <a:gd name="connsiteY3" fmla="*/ 102407 h 614319"/>
                <a:gd name="connsiteX4" fmla="*/ 1313028 w 1313028"/>
                <a:gd name="connsiteY4" fmla="*/ 511912 h 614319"/>
                <a:gd name="connsiteX5" fmla="*/ 1210621 w 1313028"/>
                <a:gd name="connsiteY5" fmla="*/ 614319 h 614319"/>
                <a:gd name="connsiteX6" fmla="*/ 102407 w 1313028"/>
                <a:gd name="connsiteY6" fmla="*/ 614319 h 614319"/>
                <a:gd name="connsiteX7" fmla="*/ 0 w 1313028"/>
                <a:gd name="connsiteY7" fmla="*/ 511912 h 614319"/>
                <a:gd name="connsiteX8" fmla="*/ 0 w 1313028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028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210621" y="0"/>
                  </a:lnTo>
                  <a:cubicBezTo>
                    <a:pt x="1267179" y="0"/>
                    <a:pt x="1313028" y="45849"/>
                    <a:pt x="1313028" y="102407"/>
                  </a:cubicBezTo>
                  <a:lnTo>
                    <a:pt x="1313028" y="511912"/>
                  </a:lnTo>
                  <a:cubicBezTo>
                    <a:pt x="1313028" y="568470"/>
                    <a:pt x="1267179" y="614319"/>
                    <a:pt x="1210621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319F7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Choice of a project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Стрелка углом вверх 18"/>
            <p:cNvSpPr/>
            <p:nvPr/>
          </p:nvSpPr>
          <p:spPr>
            <a:xfrm rot="5400000">
              <a:off x="1943801" y="2391638"/>
              <a:ext cx="521346" cy="59353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2987824" y="1838562"/>
              <a:ext cx="3670869" cy="496520"/>
            </a:xfrm>
            <a:custGeom>
              <a:avLst/>
              <a:gdLst>
                <a:gd name="connsiteX0" fmla="*/ 0 w 3250136"/>
                <a:gd name="connsiteY0" fmla="*/ 0 h 496520"/>
                <a:gd name="connsiteX1" fmla="*/ 3250136 w 3250136"/>
                <a:gd name="connsiteY1" fmla="*/ 0 h 496520"/>
                <a:gd name="connsiteX2" fmla="*/ 3250136 w 3250136"/>
                <a:gd name="connsiteY2" fmla="*/ 496520 h 496520"/>
                <a:gd name="connsiteX3" fmla="*/ 0 w 3250136"/>
                <a:gd name="connsiteY3" fmla="*/ 496520 h 496520"/>
                <a:gd name="connsiteX4" fmla="*/ 0 w 3250136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136" h="496520">
                  <a:moveTo>
                    <a:pt x="0" y="0"/>
                  </a:moveTo>
                  <a:lnTo>
                    <a:pt x="3250136" y="0"/>
                  </a:lnTo>
                  <a:lnTo>
                    <a:pt x="3250136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C9068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36000" lvl="1" algn="l" defTabSz="577850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The project manager confirms students’ enrollment and their roles in the project. </a:t>
              </a:r>
              <a:endParaRPr lang="ru-RU" sz="105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691678" y="1779663"/>
              <a:ext cx="1349494" cy="614319"/>
            </a:xfrm>
            <a:custGeom>
              <a:avLst/>
              <a:gdLst>
                <a:gd name="connsiteX0" fmla="*/ 0 w 1349494"/>
                <a:gd name="connsiteY0" fmla="*/ 102407 h 614319"/>
                <a:gd name="connsiteX1" fmla="*/ 102407 w 1349494"/>
                <a:gd name="connsiteY1" fmla="*/ 0 h 614319"/>
                <a:gd name="connsiteX2" fmla="*/ 1247087 w 1349494"/>
                <a:gd name="connsiteY2" fmla="*/ 0 h 614319"/>
                <a:gd name="connsiteX3" fmla="*/ 1349494 w 1349494"/>
                <a:gd name="connsiteY3" fmla="*/ 102407 h 614319"/>
                <a:gd name="connsiteX4" fmla="*/ 1349494 w 1349494"/>
                <a:gd name="connsiteY4" fmla="*/ 511912 h 614319"/>
                <a:gd name="connsiteX5" fmla="*/ 1247087 w 1349494"/>
                <a:gd name="connsiteY5" fmla="*/ 614319 h 614319"/>
                <a:gd name="connsiteX6" fmla="*/ 102407 w 1349494"/>
                <a:gd name="connsiteY6" fmla="*/ 614319 h 614319"/>
                <a:gd name="connsiteX7" fmla="*/ 0 w 1349494"/>
                <a:gd name="connsiteY7" fmla="*/ 511912 h 614319"/>
                <a:gd name="connsiteX8" fmla="*/ 0 w 1349494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94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247087" y="0"/>
                  </a:lnTo>
                  <a:cubicBezTo>
                    <a:pt x="1303645" y="0"/>
                    <a:pt x="1349494" y="45849"/>
                    <a:pt x="1349494" y="102407"/>
                  </a:cubicBezTo>
                  <a:lnTo>
                    <a:pt x="1349494" y="511912"/>
                  </a:lnTo>
                  <a:cubicBezTo>
                    <a:pt x="1349494" y="568470"/>
                    <a:pt x="1303645" y="614319"/>
                    <a:pt x="1247087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2C906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Confirmation of  enrollment 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Стрелка углом вверх 21"/>
            <p:cNvSpPr/>
            <p:nvPr/>
          </p:nvSpPr>
          <p:spPr>
            <a:xfrm rot="5400000">
              <a:off x="2735887" y="3039711"/>
              <a:ext cx="521346" cy="59353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3707902" y="2499744"/>
              <a:ext cx="3670869" cy="496520"/>
            </a:xfrm>
            <a:custGeom>
              <a:avLst/>
              <a:gdLst>
                <a:gd name="connsiteX0" fmla="*/ 0 w 2674047"/>
                <a:gd name="connsiteY0" fmla="*/ 0 h 496520"/>
                <a:gd name="connsiteX1" fmla="*/ 2674047 w 2674047"/>
                <a:gd name="connsiteY1" fmla="*/ 0 h 496520"/>
                <a:gd name="connsiteX2" fmla="*/ 2674047 w 2674047"/>
                <a:gd name="connsiteY2" fmla="*/ 496520 h 496520"/>
                <a:gd name="connsiteX3" fmla="*/ 0 w 2674047"/>
                <a:gd name="connsiteY3" fmla="*/ 496520 h 496520"/>
                <a:gd name="connsiteX4" fmla="*/ 0 w 2674047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047" h="496520">
                  <a:moveTo>
                    <a:pt x="0" y="0"/>
                  </a:moveTo>
                  <a:lnTo>
                    <a:pt x="2674047" y="0"/>
                  </a:lnTo>
                  <a:lnTo>
                    <a:pt x="2674047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7815D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72000" lvl="1" algn="l" defTabSz="577850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The order  of  the inter-departmental project team membership  is issued in the University information system</a:t>
              </a:r>
              <a:endParaRPr lang="ru-RU" sz="1050" kern="12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2483765" y="2427733"/>
              <a:ext cx="1313028" cy="614319"/>
            </a:xfrm>
            <a:custGeom>
              <a:avLst/>
              <a:gdLst>
                <a:gd name="connsiteX0" fmla="*/ 0 w 1313028"/>
                <a:gd name="connsiteY0" fmla="*/ 102407 h 614319"/>
                <a:gd name="connsiteX1" fmla="*/ 102407 w 1313028"/>
                <a:gd name="connsiteY1" fmla="*/ 0 h 614319"/>
                <a:gd name="connsiteX2" fmla="*/ 1210621 w 1313028"/>
                <a:gd name="connsiteY2" fmla="*/ 0 h 614319"/>
                <a:gd name="connsiteX3" fmla="*/ 1313028 w 1313028"/>
                <a:gd name="connsiteY3" fmla="*/ 102407 h 614319"/>
                <a:gd name="connsiteX4" fmla="*/ 1313028 w 1313028"/>
                <a:gd name="connsiteY4" fmla="*/ 511912 h 614319"/>
                <a:gd name="connsiteX5" fmla="*/ 1210621 w 1313028"/>
                <a:gd name="connsiteY5" fmla="*/ 614319 h 614319"/>
                <a:gd name="connsiteX6" fmla="*/ 102407 w 1313028"/>
                <a:gd name="connsiteY6" fmla="*/ 614319 h 614319"/>
                <a:gd name="connsiteX7" fmla="*/ 0 w 1313028"/>
                <a:gd name="connsiteY7" fmla="*/ 511912 h 614319"/>
                <a:gd name="connsiteX8" fmla="*/ 0 w 1313028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028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210621" y="0"/>
                  </a:lnTo>
                  <a:cubicBezTo>
                    <a:pt x="1267179" y="0"/>
                    <a:pt x="1313028" y="45849"/>
                    <a:pt x="1313028" y="102407"/>
                  </a:cubicBezTo>
                  <a:lnTo>
                    <a:pt x="1313028" y="511912"/>
                  </a:lnTo>
                  <a:cubicBezTo>
                    <a:pt x="1313028" y="568470"/>
                    <a:pt x="1267179" y="614319"/>
                    <a:pt x="1210621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27815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Documentary  confirmation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Стрелка углом вверх 24"/>
            <p:cNvSpPr/>
            <p:nvPr/>
          </p:nvSpPr>
          <p:spPr>
            <a:xfrm rot="5400000">
              <a:off x="3527973" y="3687785"/>
              <a:ext cx="521346" cy="59353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4499991" y="3134702"/>
              <a:ext cx="3670869" cy="496520"/>
            </a:xfrm>
            <a:custGeom>
              <a:avLst/>
              <a:gdLst>
                <a:gd name="connsiteX0" fmla="*/ 0 w 638311"/>
                <a:gd name="connsiteY0" fmla="*/ 0 h 496520"/>
                <a:gd name="connsiteX1" fmla="*/ 638311 w 638311"/>
                <a:gd name="connsiteY1" fmla="*/ 0 h 496520"/>
                <a:gd name="connsiteX2" fmla="*/ 638311 w 638311"/>
                <a:gd name="connsiteY2" fmla="*/ 496520 h 496520"/>
                <a:gd name="connsiteX3" fmla="*/ 0 w 638311"/>
                <a:gd name="connsiteY3" fmla="*/ 496520 h 496520"/>
                <a:gd name="connsiteX4" fmla="*/ 0 w 638311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311" h="496520">
                  <a:moveTo>
                    <a:pt x="0" y="0"/>
                  </a:moveTo>
                  <a:lnTo>
                    <a:pt x="638311" y="0"/>
                  </a:lnTo>
                  <a:lnTo>
                    <a:pt x="638311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37353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108000" lvl="1" defTabSz="466725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dirty="0" smtClean="0">
                  <a:solidFill>
                    <a:srgbClr val="960E0E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The time-table for the discipline ‘Project-based activity’ presupposes simultaneous work of the inter-departmental teams  </a:t>
              </a:r>
              <a:endParaRPr lang="ru-RU" sz="1050" b="1" kern="1200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303333" y="3075803"/>
              <a:ext cx="1276553" cy="614319"/>
            </a:xfrm>
            <a:custGeom>
              <a:avLst/>
              <a:gdLst>
                <a:gd name="connsiteX0" fmla="*/ 0 w 1276553"/>
                <a:gd name="connsiteY0" fmla="*/ 102407 h 614319"/>
                <a:gd name="connsiteX1" fmla="*/ 102407 w 1276553"/>
                <a:gd name="connsiteY1" fmla="*/ 0 h 614319"/>
                <a:gd name="connsiteX2" fmla="*/ 1174146 w 1276553"/>
                <a:gd name="connsiteY2" fmla="*/ 0 h 614319"/>
                <a:gd name="connsiteX3" fmla="*/ 1276553 w 1276553"/>
                <a:gd name="connsiteY3" fmla="*/ 102407 h 614319"/>
                <a:gd name="connsiteX4" fmla="*/ 1276553 w 1276553"/>
                <a:gd name="connsiteY4" fmla="*/ 511912 h 614319"/>
                <a:gd name="connsiteX5" fmla="*/ 1174146 w 1276553"/>
                <a:gd name="connsiteY5" fmla="*/ 614319 h 614319"/>
                <a:gd name="connsiteX6" fmla="*/ 102407 w 1276553"/>
                <a:gd name="connsiteY6" fmla="*/ 614319 h 614319"/>
                <a:gd name="connsiteX7" fmla="*/ 0 w 1276553"/>
                <a:gd name="connsiteY7" fmla="*/ 511912 h 614319"/>
                <a:gd name="connsiteX8" fmla="*/ 0 w 1276553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553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174146" y="0"/>
                  </a:lnTo>
                  <a:cubicBezTo>
                    <a:pt x="1230704" y="0"/>
                    <a:pt x="1276553" y="45849"/>
                    <a:pt x="1276553" y="102407"/>
                  </a:cubicBezTo>
                  <a:lnTo>
                    <a:pt x="1276553" y="511912"/>
                  </a:lnTo>
                  <a:cubicBezTo>
                    <a:pt x="1276553" y="568470"/>
                    <a:pt x="1230704" y="614319"/>
                    <a:pt x="1174146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23735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Project implementation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5292079" y="3782779"/>
              <a:ext cx="3576205" cy="496520"/>
            </a:xfrm>
            <a:custGeom>
              <a:avLst/>
              <a:gdLst>
                <a:gd name="connsiteX0" fmla="*/ 0 w 638311"/>
                <a:gd name="connsiteY0" fmla="*/ 0 h 496520"/>
                <a:gd name="connsiteX1" fmla="*/ 638311 w 638311"/>
                <a:gd name="connsiteY1" fmla="*/ 0 h 496520"/>
                <a:gd name="connsiteX2" fmla="*/ 638311 w 638311"/>
                <a:gd name="connsiteY2" fmla="*/ 496520 h 496520"/>
                <a:gd name="connsiteX3" fmla="*/ 0 w 638311"/>
                <a:gd name="connsiteY3" fmla="*/ 496520 h 496520"/>
                <a:gd name="connsiteX4" fmla="*/ 0 w 638311"/>
                <a:gd name="connsiteY4" fmla="*/ 0 h 49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311" h="496520">
                  <a:moveTo>
                    <a:pt x="0" y="0"/>
                  </a:moveTo>
                  <a:lnTo>
                    <a:pt x="638311" y="0"/>
                  </a:lnTo>
                  <a:lnTo>
                    <a:pt x="638311" y="496520"/>
                  </a:lnTo>
                  <a:lnTo>
                    <a:pt x="0" y="496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0694C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44000" lvl="1" defTabSz="177800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Project-based activity is assessed every semester . On completion projects ‘products are presented to the board of experts.</a:t>
              </a:r>
              <a:endParaRPr lang="ru-RU" sz="105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4067943" y="3723880"/>
              <a:ext cx="1313028" cy="614319"/>
            </a:xfrm>
            <a:custGeom>
              <a:avLst/>
              <a:gdLst>
                <a:gd name="connsiteX0" fmla="*/ 0 w 1313028"/>
                <a:gd name="connsiteY0" fmla="*/ 102407 h 614319"/>
                <a:gd name="connsiteX1" fmla="*/ 102407 w 1313028"/>
                <a:gd name="connsiteY1" fmla="*/ 0 h 614319"/>
                <a:gd name="connsiteX2" fmla="*/ 1210621 w 1313028"/>
                <a:gd name="connsiteY2" fmla="*/ 0 h 614319"/>
                <a:gd name="connsiteX3" fmla="*/ 1313028 w 1313028"/>
                <a:gd name="connsiteY3" fmla="*/ 102407 h 614319"/>
                <a:gd name="connsiteX4" fmla="*/ 1313028 w 1313028"/>
                <a:gd name="connsiteY4" fmla="*/ 511912 h 614319"/>
                <a:gd name="connsiteX5" fmla="*/ 1210621 w 1313028"/>
                <a:gd name="connsiteY5" fmla="*/ 614319 h 614319"/>
                <a:gd name="connsiteX6" fmla="*/ 102407 w 1313028"/>
                <a:gd name="connsiteY6" fmla="*/ 614319 h 614319"/>
                <a:gd name="connsiteX7" fmla="*/ 0 w 1313028"/>
                <a:gd name="connsiteY7" fmla="*/ 511912 h 614319"/>
                <a:gd name="connsiteX8" fmla="*/ 0 w 1313028"/>
                <a:gd name="connsiteY8" fmla="*/ 102407 h 6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3028" h="614319">
                  <a:moveTo>
                    <a:pt x="0" y="102407"/>
                  </a:moveTo>
                  <a:cubicBezTo>
                    <a:pt x="0" y="45849"/>
                    <a:pt x="45849" y="0"/>
                    <a:pt x="102407" y="0"/>
                  </a:cubicBezTo>
                  <a:lnTo>
                    <a:pt x="1210621" y="0"/>
                  </a:lnTo>
                  <a:cubicBezTo>
                    <a:pt x="1267179" y="0"/>
                    <a:pt x="1313028" y="45849"/>
                    <a:pt x="1313028" y="102407"/>
                  </a:cubicBezTo>
                  <a:lnTo>
                    <a:pt x="1313028" y="511912"/>
                  </a:lnTo>
                  <a:cubicBezTo>
                    <a:pt x="1313028" y="568470"/>
                    <a:pt x="1267179" y="614319"/>
                    <a:pt x="1210621" y="614319"/>
                  </a:cubicBezTo>
                  <a:lnTo>
                    <a:pt x="102407" y="614319"/>
                  </a:lnTo>
                  <a:cubicBezTo>
                    <a:pt x="45849" y="614319"/>
                    <a:pt x="0" y="568470"/>
                    <a:pt x="0" y="511912"/>
                  </a:cubicBezTo>
                  <a:lnTo>
                    <a:pt x="0" y="102407"/>
                  </a:lnTo>
                  <a:close/>
                </a:path>
              </a:pathLst>
            </a:custGeom>
            <a:solidFill>
              <a:srgbClr val="2069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94" tIns="68094" rIns="68094" bIns="6809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Assessment</a:t>
              </a:r>
              <a:endParaRPr lang="ru-RU" sz="1000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Заголовок 1"/>
          <p:cNvSpPr txBox="1">
            <a:spLocks/>
          </p:cNvSpPr>
          <p:nvPr/>
        </p:nvSpPr>
        <p:spPr>
          <a:xfrm>
            <a:off x="804766" y="330406"/>
            <a:ext cx="8145600" cy="513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Introduction of the project-based courses into the bachelor and specialists’ curricula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31929" y="1561286"/>
            <a:ext cx="648000" cy="390032"/>
          </a:xfrm>
          <a:prstGeom prst="roundRect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250</a:t>
            </a:r>
            <a:endParaRPr lang="ru-RU" sz="28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36096" y="936609"/>
            <a:ext cx="648000" cy="390032"/>
          </a:xfrm>
          <a:prstGeom prst="roundRect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42%</a:t>
            </a:r>
            <a:endParaRPr lang="ru-RU" sz="5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74962" y="2183015"/>
            <a:ext cx="648000" cy="390032"/>
          </a:xfrm>
          <a:prstGeom prst="roundRect">
            <a:avLst/>
          </a:prstGeom>
          <a:solidFill>
            <a:srgbClr val="20694C"/>
          </a:solidFill>
          <a:ln>
            <a:solidFill>
              <a:srgbClr val="20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1285</a:t>
            </a:r>
            <a:endParaRPr lang="ru-RU" sz="11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3921" y="1491630"/>
            <a:ext cx="21029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00"/>
              </a:lnSpc>
              <a:spcAft>
                <a:spcPts val="0"/>
              </a:spcAft>
            </a:pP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Projects for </a:t>
            </a:r>
            <a:r>
              <a:rPr lang="en-US" sz="1150" b="1" dirty="0" smtClean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all programs and form of learning </a:t>
            </a: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 </a:t>
            </a:r>
            <a:r>
              <a:rPr lang="ru-RU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2018/19</a:t>
            </a: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academic year</a:t>
            </a:r>
            <a:endParaRPr lang="ru-RU" sz="115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8473" y="875496"/>
            <a:ext cx="2851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00"/>
              </a:lnSpc>
              <a:spcAft>
                <a:spcPts val="0"/>
              </a:spcAft>
            </a:pP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Diversified projects meeting </a:t>
            </a:r>
          </a:p>
          <a:p>
            <a:pPr lvl="0">
              <a:lnSpc>
                <a:spcPts val="1200"/>
              </a:lnSpc>
              <a:spcAft>
                <a:spcPts val="0"/>
              </a:spcAft>
            </a:pP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needs of businesses</a:t>
            </a:r>
            <a:endParaRPr lang="ru-RU" sz="115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77992" y="2125785"/>
            <a:ext cx="11723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00"/>
              </a:lnSpc>
              <a:spcAft>
                <a:spcPts val="0"/>
              </a:spcAft>
            </a:pPr>
            <a:r>
              <a:rPr lang="en-US" sz="115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participating in projects</a:t>
            </a:r>
            <a:endParaRPr lang="ru-RU" sz="115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6923" y="4248340"/>
            <a:ext cx="26095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>
                <a:solidFill>
                  <a:srgbClr val="960E0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project-study.nstu.ru</a:t>
            </a:r>
            <a:endParaRPr lang="ru-RU" sz="19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0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 flipV="1">
            <a:off x="0" y="0"/>
            <a:ext cx="9144000" cy="339502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366" y="7673"/>
            <a:ext cx="8528146" cy="331830"/>
          </a:xfrm>
        </p:spPr>
        <p:txBody>
          <a:bodyPr>
            <a:noAutofit/>
          </a:bodyPr>
          <a:lstStyle/>
          <a:p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Adjustment of the teaching process to the needs of the region</a:t>
            </a:r>
            <a:endParaRPr lang="ru-RU" sz="14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07504" y="339502"/>
            <a:ext cx="602661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Research and Production Educational Consortium in Aircraft Engineering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036"/>
            <a:ext cx="2133600" cy="273844"/>
          </a:xfrm>
        </p:spPr>
        <p:txBody>
          <a:bodyPr/>
          <a:lstStyle/>
          <a:p>
            <a:fld id="{E5616DE5-CBD9-47C3-9809-5E594B328E2C}" type="slidenum">
              <a:rPr lang="ru-RU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G:\Учеба инфографика\иконки\для итога\партнеры\внесены\sukho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6"/>
          <a:stretch/>
        </p:blipFill>
        <p:spPr bwMode="auto">
          <a:xfrm>
            <a:off x="3563412" y="2266543"/>
            <a:ext cx="1233430" cy="2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W:\Опорный_2017\2. Наблюдательный совет\лого\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96" y="2170335"/>
            <a:ext cx="705357" cy="4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W:\Опорный_2017\2. Наблюдательный совет\лого\NSTU_Logo_grade_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28" y="2138397"/>
            <a:ext cx="607043" cy="5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W:\Опорный_2017\2. Наблюдательный совет\лого\novosibirskiy-aviacionnyy-tehnicheskiy-kolledzh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7" y="2109966"/>
            <a:ext cx="577580" cy="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W:\Опорный_2017\2. Наблюдательный совет\лого\professionalnoe-uchilische-1-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9665" b="13721"/>
          <a:stretch/>
        </p:blipFill>
        <p:spPr bwMode="auto">
          <a:xfrm>
            <a:off x="1102167" y="2077658"/>
            <a:ext cx="946441" cy="6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048608" y="3294152"/>
            <a:ext cx="28834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 Atomic Energy Information Center </a:t>
            </a:r>
            <a:r>
              <a:rPr lang="ru-RU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AEIC</a:t>
            </a:r>
            <a:r>
              <a:rPr lang="ru-RU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 </a:t>
            </a:r>
            <a:endParaRPr lang="ru-RU" sz="14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W:\Презентации\лого\2018-09-26 15_09_08-nsk.myatom.ru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72502"/>
            <a:ext cx="2006042" cy="8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11018" y="4000569"/>
            <a:ext cx="1436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753546" y="4128115"/>
            <a:ext cx="30432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n-US" sz="11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of general and secondary education per year</a:t>
            </a:r>
            <a:endParaRPr lang="ru-RU" sz="11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79512" y="2859782"/>
            <a:ext cx="8856984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Meeting the needs of other fields of industry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9" name="Picture 3" descr="W:\Презентации\лого\49d8dc6247da93016cd5a4324e15f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45" y="3334428"/>
            <a:ext cx="1849457" cy="5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278903" y="3294152"/>
            <a:ext cx="286509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Design Bureau ‘Robotics and Artificial Intelligence</a:t>
            </a:r>
            <a:endParaRPr lang="ru-RU" sz="1400" dirty="0" smtClean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47902" y="4003199"/>
            <a:ext cx="1208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1 500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802171" y="4025522"/>
            <a:ext cx="3096424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"/>
              </a:lnSpc>
            </a:pPr>
            <a:endParaRPr lang="ru-RU" sz="6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1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of general and secondary education per year</a:t>
            </a:r>
            <a:endParaRPr lang="ru-RU" sz="11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ser\Desktop\«Новые кадры ОПК»2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56" y="871069"/>
            <a:ext cx="869183" cy="8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82109" y="942858"/>
            <a:ext cx="24543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Training of specialists for the Defense Industry Complex</a:t>
            </a:r>
            <a:endParaRPr lang="ru-RU" sz="14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57059" y="1618224"/>
            <a:ext cx="867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315</a:t>
            </a:r>
            <a:endParaRPr lang="ru-RU" sz="3200" b="1" cap="none" spc="0" dirty="0">
              <a:ln w="12700">
                <a:solidFill>
                  <a:srgbClr val="960E0E"/>
                </a:solidFill>
                <a:prstDash val="solid"/>
              </a:ln>
              <a:solidFill>
                <a:srgbClr val="960E0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14815" y="1713467"/>
            <a:ext cx="2411891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"/>
              </a:lnSpc>
            </a:pPr>
            <a:endParaRPr lang="ru-RU" sz="6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1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Specialists graduated since</a:t>
            </a:r>
            <a:r>
              <a:rPr lang="ru-RU" sz="11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2014 </a:t>
            </a:r>
            <a:endParaRPr lang="ru-RU" sz="11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457174" y="2787774"/>
            <a:ext cx="2745854" cy="209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3131840" y="2845395"/>
            <a:ext cx="2833576" cy="2539"/>
          </a:xfrm>
          <a:prstGeom prst="line">
            <a:avLst/>
          </a:prstGeom>
          <a:ln w="28575">
            <a:solidFill>
              <a:srgbClr val="960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63688" y="3209454"/>
            <a:ext cx="2448272" cy="0"/>
          </a:xfrm>
          <a:prstGeom prst="line">
            <a:avLst/>
          </a:prstGeom>
          <a:ln w="28575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431305" y="3251419"/>
            <a:ext cx="1852663" cy="0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283968" y="3251419"/>
            <a:ext cx="0" cy="544467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16216" y="3209454"/>
            <a:ext cx="2448272" cy="0"/>
          </a:xfrm>
          <a:prstGeom prst="line">
            <a:avLst/>
          </a:prstGeom>
          <a:ln w="28575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183833" y="3251419"/>
            <a:ext cx="1852663" cy="0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9036496" y="3251419"/>
            <a:ext cx="0" cy="544467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16216" y="771550"/>
            <a:ext cx="2448272" cy="0"/>
          </a:xfrm>
          <a:prstGeom prst="line">
            <a:avLst/>
          </a:prstGeom>
          <a:ln w="28575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183833" y="813515"/>
            <a:ext cx="1852663" cy="0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9036496" y="813515"/>
            <a:ext cx="0" cy="544467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5662245" y="1035175"/>
            <a:ext cx="0" cy="882484"/>
          </a:xfrm>
          <a:prstGeom prst="line">
            <a:avLst/>
          </a:prstGeom>
          <a:ln w="28575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5580112" y="963167"/>
            <a:ext cx="0" cy="544467"/>
          </a:xfrm>
          <a:prstGeom prst="line">
            <a:avLst/>
          </a:prstGeom>
          <a:ln w="12700">
            <a:solidFill>
              <a:srgbClr val="206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6012160" y="1986975"/>
            <a:ext cx="6399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rgbClr val="960E0E"/>
                  </a:solidFill>
                  <a:prstDash val="solid"/>
                </a:ln>
                <a:solidFill>
                  <a:srgbClr val="960E0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3200" b="1" cap="none" spc="0" dirty="0">
              <a:ln w="12700">
                <a:solidFill>
                  <a:srgbClr val="960E0E"/>
                </a:solidFill>
                <a:prstDash val="solid"/>
              </a:ln>
              <a:solidFill>
                <a:srgbClr val="960E0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624605" y="2082218"/>
            <a:ext cx="2411891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"/>
              </a:lnSpc>
            </a:pPr>
            <a:endParaRPr lang="ru-RU" sz="6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1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Partner Companies</a:t>
            </a:r>
            <a:endParaRPr lang="ru-RU" sz="11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7" y="854531"/>
            <a:ext cx="5089261" cy="12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 43"/>
          <p:cNvSpPr/>
          <p:nvPr/>
        </p:nvSpPr>
        <p:spPr>
          <a:xfrm>
            <a:off x="3176519" y="1250999"/>
            <a:ext cx="223271" cy="8843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9898"/>
                </a:lnTo>
                <a:lnTo>
                  <a:pt x="205306" y="769898"/>
                </a:lnTo>
              </a:path>
            </a:pathLst>
          </a:custGeom>
          <a:noFill/>
          <a:ln>
            <a:solidFill>
              <a:srgbClr val="20694C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62" name="Прямая соединительная линия 61"/>
          <p:cNvCxnSpPr/>
          <p:nvPr/>
        </p:nvCxnSpPr>
        <p:spPr>
          <a:xfrm>
            <a:off x="6858016" y="1000114"/>
            <a:ext cx="500066" cy="1588"/>
          </a:xfrm>
          <a:prstGeom prst="line">
            <a:avLst/>
          </a:prstGeom>
          <a:noFill/>
          <a:ln>
            <a:solidFill>
              <a:srgbClr val="20694C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sp>
        <p:nvSpPr>
          <p:cNvPr id="30" name="Прямоугольник с одним скругленным углом 29"/>
          <p:cNvSpPr/>
          <p:nvPr/>
        </p:nvSpPr>
        <p:spPr>
          <a:xfrm flipV="1">
            <a:off x="0" y="-2327"/>
            <a:ext cx="9144000" cy="419163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3059" y="4869656"/>
            <a:ext cx="2133600" cy="273844"/>
          </a:xfrm>
        </p:spPr>
        <p:txBody>
          <a:bodyPr/>
          <a:lstStyle/>
          <a:p>
            <a:fld id="{E5616DE5-CBD9-47C3-9809-5E594B328E2C}" type="slidenum">
              <a:rPr lang="ru-RU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598134" y="1170443"/>
            <a:ext cx="118555" cy="33600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53063"/>
                </a:lnTo>
                <a:lnTo>
                  <a:pt x="205306" y="2053063"/>
                </a:lnTo>
              </a:path>
            </a:pathLst>
          </a:custGeom>
          <a:noFill/>
          <a:ln>
            <a:solidFill>
              <a:srgbClr val="20694C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14669" y="86100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r>
              <a:rPr lang="en-US" sz="1400" b="1" cap="all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New educational programs </a:t>
            </a:r>
            <a:endParaRPr lang="ru-RU" sz="1400" b="1" cap="all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grpSp>
        <p:nvGrpSpPr>
          <p:cNvPr id="33" name="Group 44"/>
          <p:cNvGrpSpPr>
            <a:grpSpLocks/>
          </p:cNvGrpSpPr>
          <p:nvPr/>
        </p:nvGrpSpPr>
        <p:grpSpPr bwMode="auto">
          <a:xfrm>
            <a:off x="3067320" y="545801"/>
            <a:ext cx="3816424" cy="737429"/>
            <a:chOff x="1655763" y="1368425"/>
            <a:chExt cx="5877719" cy="535781"/>
          </a:xfrm>
          <a:solidFill>
            <a:srgbClr val="20694C"/>
          </a:solidFill>
        </p:grpSpPr>
        <p:sp>
          <p:nvSpPr>
            <p:cNvPr id="34" name="Rectangle 8"/>
            <p:cNvSpPr>
              <a:spLocks noChangeArrowheads="1"/>
            </p:cNvSpPr>
            <p:nvPr/>
          </p:nvSpPr>
          <p:spPr bwMode="auto">
            <a:xfrm>
              <a:off x="1655763" y="1368425"/>
              <a:ext cx="5874544" cy="53419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4245103" y="1370806"/>
              <a:ext cx="3288379" cy="533400"/>
            </a:xfrm>
            <a:custGeom>
              <a:avLst/>
              <a:gdLst>
                <a:gd name="T0" fmla="*/ 969963 w 611"/>
                <a:gd name="T1" fmla="*/ 0 h 336"/>
                <a:gd name="T2" fmla="*/ 969963 w 611"/>
                <a:gd name="T3" fmla="*/ 533400 h 336"/>
                <a:gd name="T4" fmla="*/ 0 w 611"/>
                <a:gd name="T5" fmla="*/ 533400 h 336"/>
                <a:gd name="T6" fmla="*/ 531813 w 611"/>
                <a:gd name="T7" fmla="*/ 0 h 336"/>
                <a:gd name="T8" fmla="*/ 969963 w 611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1" h="336">
                  <a:moveTo>
                    <a:pt x="611" y="0"/>
                  </a:moveTo>
                  <a:lnTo>
                    <a:pt x="611" y="336"/>
                  </a:lnTo>
                  <a:lnTo>
                    <a:pt x="0" y="336"/>
                  </a:lnTo>
                  <a:lnTo>
                    <a:pt x="335" y="0"/>
                  </a:lnTo>
                  <a:lnTo>
                    <a:pt x="61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0694C">
                    <a:shade val="30000"/>
                    <a:satMod val="115000"/>
                  </a:srgbClr>
                </a:gs>
                <a:gs pos="50000">
                  <a:srgbClr val="20694C">
                    <a:shade val="67500"/>
                    <a:satMod val="115000"/>
                  </a:srgbClr>
                </a:gs>
                <a:gs pos="100000">
                  <a:srgbClr val="20694C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3"/>
          <p:cNvGrpSpPr>
            <a:grpSpLocks/>
          </p:cNvGrpSpPr>
          <p:nvPr/>
        </p:nvGrpSpPr>
        <p:grpSpPr bwMode="auto">
          <a:xfrm>
            <a:off x="188548" y="575842"/>
            <a:ext cx="2383628" cy="531812"/>
            <a:chOff x="1655763" y="2205038"/>
            <a:chExt cx="5880102" cy="531024"/>
          </a:xfrm>
          <a:solidFill>
            <a:srgbClr val="960E0E"/>
          </a:solidFill>
        </p:grpSpPr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1655763" y="2205038"/>
              <a:ext cx="5875337" cy="53102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0"/>
            <p:cNvSpPr>
              <a:spLocks/>
            </p:cNvSpPr>
            <p:nvPr/>
          </p:nvSpPr>
          <p:spPr bwMode="auto">
            <a:xfrm>
              <a:off x="4492726" y="2207419"/>
              <a:ext cx="3043139" cy="528642"/>
            </a:xfrm>
            <a:custGeom>
              <a:avLst/>
              <a:gdLst>
                <a:gd name="T0" fmla="*/ 1811338 w 1141"/>
                <a:gd name="T1" fmla="*/ 0 h 335"/>
                <a:gd name="T2" fmla="*/ 1811338 w 1141"/>
                <a:gd name="T3" fmla="*/ 531813 h 335"/>
                <a:gd name="T4" fmla="*/ 0 w 1141"/>
                <a:gd name="T5" fmla="*/ 531813 h 335"/>
                <a:gd name="T6" fmla="*/ 533400 w 1141"/>
                <a:gd name="T7" fmla="*/ 0 h 335"/>
                <a:gd name="T8" fmla="*/ 1811338 w 1141"/>
                <a:gd name="T9" fmla="*/ 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1" h="335">
                  <a:moveTo>
                    <a:pt x="1141" y="0"/>
                  </a:moveTo>
                  <a:lnTo>
                    <a:pt x="1141" y="335"/>
                  </a:lnTo>
                  <a:lnTo>
                    <a:pt x="0" y="335"/>
                  </a:lnTo>
                  <a:lnTo>
                    <a:pt x="336" y="0"/>
                  </a:lnTo>
                  <a:lnTo>
                    <a:pt x="114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60E0E">
                    <a:shade val="30000"/>
                    <a:satMod val="115000"/>
                  </a:srgbClr>
                </a:gs>
                <a:gs pos="50000">
                  <a:srgbClr val="960E0E">
                    <a:shade val="67500"/>
                    <a:satMod val="115000"/>
                  </a:srgbClr>
                </a:gs>
                <a:gs pos="100000">
                  <a:srgbClr val="960E0E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92272" y="552436"/>
            <a:ext cx="2374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Within the project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622300">
              <a:spcBef>
                <a:spcPct val="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«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Academgorodok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2.0»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7056" y="1536937"/>
            <a:ext cx="2440948" cy="861774"/>
          </a:xfrm>
          <a:prstGeom prst="rect">
            <a:avLst/>
          </a:prstGeom>
          <a:ln w="19050">
            <a:solidFill>
              <a:srgbClr val="960E0E"/>
            </a:solidFill>
          </a:ln>
        </p:spPr>
        <p:txBody>
          <a:bodyPr wrap="square">
            <a:spAutoFit/>
          </a:bodyPr>
          <a:lstStyle/>
          <a:p>
            <a:pPr lvl="0" algn="ctr" defTabSz="355600">
              <a:lnSpc>
                <a:spcPts val="1500"/>
              </a:lnSpc>
              <a:spcBef>
                <a:spcPct val="0"/>
              </a:spcBef>
            </a:pPr>
            <a:r>
              <a:rPr lang="en-US" sz="12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 NSTU-SB of RAS joint Master’s programs to train specialists for the Siberian ring source of photons ‘SKIF’</a:t>
            </a:r>
            <a:endParaRPr lang="ru-RU" sz="1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33439" y="1096233"/>
            <a:ext cx="223271" cy="8843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9898"/>
                </a:lnTo>
                <a:lnTo>
                  <a:pt x="205306" y="769898"/>
                </a:lnTo>
              </a:path>
            </a:pathLst>
          </a:custGeom>
          <a:noFill/>
          <a:ln>
            <a:solidFill>
              <a:srgbClr val="960E0E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рямоугольник 13"/>
          <p:cNvSpPr/>
          <p:nvPr/>
        </p:nvSpPr>
        <p:spPr>
          <a:xfrm>
            <a:off x="2975943" y="483518"/>
            <a:ext cx="3997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Within the project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533400">
              <a:spcBef>
                <a:spcPct val="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«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Digital Educational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nvironment of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Novosibirsk Region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3176519" y="1581592"/>
            <a:ext cx="223271" cy="23583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53063"/>
                </a:lnTo>
                <a:lnTo>
                  <a:pt x="205306" y="2053063"/>
                </a:lnTo>
              </a:path>
            </a:pathLst>
          </a:custGeom>
          <a:noFill/>
          <a:ln>
            <a:solidFill>
              <a:srgbClr val="20694C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рямоугольник 14"/>
          <p:cNvSpPr/>
          <p:nvPr/>
        </p:nvSpPr>
        <p:spPr>
          <a:xfrm>
            <a:off x="3363885" y="1433430"/>
            <a:ext cx="2141669" cy="1006429"/>
          </a:xfrm>
          <a:prstGeom prst="rect">
            <a:avLst/>
          </a:prstGeom>
          <a:ln w="19050">
            <a:solidFill>
              <a:srgbClr val="20694C"/>
            </a:solidFill>
          </a:ln>
        </p:spPr>
        <p:txBody>
          <a:bodyPr wrap="square">
            <a:sp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Digital technologies in state and municipal management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595959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 </a:t>
            </a:r>
            <a:r>
              <a:rPr lang="en-US" sz="1200" dirty="0" err="1" smtClean="0">
                <a:solidFill>
                  <a:srgbClr val="595959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Informatization</a:t>
            </a:r>
            <a:r>
              <a:rPr lang="en-US" sz="1200" dirty="0" smtClean="0">
                <a:solidFill>
                  <a:srgbClr val="595959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department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387655" y="3310121"/>
            <a:ext cx="2117900" cy="867930"/>
          </a:xfrm>
          <a:prstGeom prst="rect">
            <a:avLst/>
          </a:prstGeom>
          <a:noFill/>
          <a:ln w="19050">
            <a:solidFill>
              <a:srgbClr val="20694C"/>
            </a:solidFill>
          </a:ln>
        </p:spPr>
        <p:txBody>
          <a:bodyPr wrap="square">
            <a:sp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</a:pPr>
            <a:endParaRPr lang="ru-RU" sz="1400" b="1" dirty="0" smtClean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Information Systems Cyber Security</a:t>
            </a:r>
            <a:endParaRPr lang="ru-RU" sz="1400" b="1" dirty="0" smtClean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816166" y="2740734"/>
            <a:ext cx="2932298" cy="1246495"/>
          </a:xfrm>
          <a:prstGeom prst="rect">
            <a:avLst/>
          </a:prstGeom>
          <a:ln w="19050">
            <a:solidFill>
              <a:srgbClr val="20694C"/>
            </a:solidFill>
          </a:ln>
        </p:spPr>
        <p:txBody>
          <a:bodyPr wrap="square">
            <a:spAutoFit/>
          </a:bodyPr>
          <a:lstStyle/>
          <a:p>
            <a:pPr algn="ctr" defTabSz="355600">
              <a:lnSpc>
                <a:spcPts val="1500"/>
              </a:lnSpc>
              <a:spcBef>
                <a:spcPct val="0"/>
              </a:spcBef>
            </a:pPr>
            <a:r>
              <a:rPr lang="en-US" sz="1400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Online-Based Program ‘Methods and techniques for  big data processing’</a:t>
            </a:r>
            <a:endParaRPr lang="ru-RU" sz="1400" b="1" dirty="0" smtClean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lnSpc>
                <a:spcPts val="1500"/>
              </a:lnSpc>
              <a:spcBef>
                <a:spcPct val="0"/>
              </a:spcBef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NSU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NSTU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SibSUTI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IIS of SB of RAS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lnSpc>
                <a:spcPts val="1500"/>
              </a:lnSpc>
              <a:spcBef>
                <a:spcPct val="0"/>
              </a:spcBef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 Ministry of Education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 defTabSz="355600">
              <a:lnSpc>
                <a:spcPts val="1500"/>
              </a:lnSpc>
              <a:spcBef>
                <a:spcPct val="0"/>
              </a:spcBef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‘ARIS” agency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‘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Vympelkom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’ company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793951" y="1407403"/>
            <a:ext cx="2948302" cy="1005403"/>
          </a:xfrm>
          <a:prstGeom prst="rect">
            <a:avLst/>
          </a:prstGeom>
          <a:ln w="19050">
            <a:solidFill>
              <a:srgbClr val="20694C"/>
            </a:solidFill>
          </a:ln>
        </p:spPr>
        <p:txBody>
          <a:bodyPr wrap="square">
            <a:spAutoFit/>
          </a:bodyPr>
          <a:lstStyle/>
          <a:p>
            <a:pPr algn="ctr" defTabSz="355600">
              <a:lnSpc>
                <a:spcPts val="1400"/>
              </a:lnSpc>
              <a:spcBef>
                <a:spcPct val="0"/>
              </a:spcBef>
            </a:pPr>
            <a:r>
              <a:rPr lang="en-US" sz="1400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Online-Based Program ‘Digital economy’</a:t>
            </a:r>
            <a:endParaRPr lang="ru-RU" sz="1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spcBef>
                <a:spcPct val="0"/>
              </a:spcBef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NSTU,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SibSUTI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NSUEM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 defTabSz="355600">
              <a:spcBef>
                <a:spcPct val="0"/>
              </a:spcBef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 Ministry of Education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Informatization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department</a:t>
            </a:r>
            <a:endParaRPr lang="ru-RU" sz="1200" b="1" dirty="0">
              <a:solidFill>
                <a:srgbClr val="960E0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>
            <a:off x="7467643" y="1299452"/>
            <a:ext cx="214314" cy="1588"/>
          </a:xfrm>
          <a:prstGeom prst="line">
            <a:avLst/>
          </a:prstGeom>
          <a:noFill/>
          <a:ln>
            <a:solidFill>
              <a:srgbClr val="20694C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grpSp>
        <p:nvGrpSpPr>
          <p:cNvPr id="51" name="Group 43"/>
          <p:cNvGrpSpPr>
            <a:grpSpLocks/>
          </p:cNvGrpSpPr>
          <p:nvPr/>
        </p:nvGrpSpPr>
        <p:grpSpPr bwMode="auto">
          <a:xfrm>
            <a:off x="7293564" y="558226"/>
            <a:ext cx="1622041" cy="722816"/>
            <a:chOff x="1655763" y="2205038"/>
            <a:chExt cx="5880102" cy="531024"/>
          </a:xfrm>
          <a:solidFill>
            <a:schemeClr val="bg1">
              <a:lumMod val="65000"/>
            </a:schemeClr>
          </a:solidFill>
        </p:grpSpPr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1655763" y="2205038"/>
              <a:ext cx="5875337" cy="53102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4492726" y="2207419"/>
              <a:ext cx="3043139" cy="528642"/>
            </a:xfrm>
            <a:custGeom>
              <a:avLst/>
              <a:gdLst>
                <a:gd name="T0" fmla="*/ 1811338 w 1141"/>
                <a:gd name="T1" fmla="*/ 0 h 335"/>
                <a:gd name="T2" fmla="*/ 1811338 w 1141"/>
                <a:gd name="T3" fmla="*/ 531813 h 335"/>
                <a:gd name="T4" fmla="*/ 0 w 1141"/>
                <a:gd name="T5" fmla="*/ 531813 h 335"/>
                <a:gd name="T6" fmla="*/ 533400 w 1141"/>
                <a:gd name="T7" fmla="*/ 0 h 335"/>
                <a:gd name="T8" fmla="*/ 1811338 w 1141"/>
                <a:gd name="T9" fmla="*/ 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1" h="335">
                  <a:moveTo>
                    <a:pt x="1141" y="0"/>
                  </a:moveTo>
                  <a:lnTo>
                    <a:pt x="1141" y="335"/>
                  </a:lnTo>
                  <a:lnTo>
                    <a:pt x="0" y="335"/>
                  </a:lnTo>
                  <a:lnTo>
                    <a:pt x="336" y="0"/>
                  </a:lnTo>
                  <a:lnTo>
                    <a:pt x="11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7325370" y="516256"/>
            <a:ext cx="15584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rogram of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Personnel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Retraining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D3B45C74-5EC9-4028-826C-70E88B3F09FE}"/>
              </a:ext>
            </a:extLst>
          </p:cNvPr>
          <p:cNvGraphicFramePr/>
          <p:nvPr>
            <p:extLst/>
          </p:nvPr>
        </p:nvGraphicFramePr>
        <p:xfrm>
          <a:off x="179512" y="2688593"/>
          <a:ext cx="2932860" cy="189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94813" y="627534"/>
            <a:ext cx="4687484" cy="716003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of hardware components for quantum electronics, low-temperature and microwave electronics for quantum systems of information processing </a:t>
            </a:r>
            <a:endParaRPr lang="ru-RU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82297" y="940597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159266" y="1482760"/>
            <a:ext cx="4723031" cy="554991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Technology for producing ceramics and ceramic-based composite materials for medical purposes</a:t>
            </a:r>
            <a:endParaRPr lang="ru-RU" sz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59265" y="2168257"/>
            <a:ext cx="4723031" cy="730211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kern="0" dirty="0" smtClean="0">
                <a:solidFill>
                  <a:schemeClr val="tx1"/>
                </a:solidFill>
              </a:rPr>
              <a:t>Development of high-tech process for producing uninterruptable power supply and energy storage systems</a:t>
            </a:r>
            <a:endParaRPr lang="ru-RU" sz="1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90271" y="3244208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882296" y="1694793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60575" y="651508"/>
            <a:ext cx="7975" cy="3520837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17588" b="8000"/>
          <a:stretch/>
        </p:blipFill>
        <p:spPr>
          <a:xfrm>
            <a:off x="5393045" y="507841"/>
            <a:ext cx="3504684" cy="4076764"/>
          </a:xfrm>
          <a:prstGeom prst="rect">
            <a:avLst/>
          </a:prstGeom>
        </p:spPr>
      </p:pic>
      <p:sp>
        <p:nvSpPr>
          <p:cNvPr id="21" name="Прямоугольник с двумя усеченными противолежащими углами 20"/>
          <p:cNvSpPr/>
          <p:nvPr/>
        </p:nvSpPr>
        <p:spPr>
          <a:xfrm>
            <a:off x="205075" y="4024509"/>
            <a:ext cx="4723031" cy="295672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Radar impulse and radar interference simulator</a:t>
            </a:r>
            <a:endParaRPr lang="ru-RU" sz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928106" y="4172345"/>
            <a:ext cx="249704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18224" y="34305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с одним скругленным углом 19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119" y="48969"/>
            <a:ext cx="8509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NSTU research projects</a:t>
            </a:r>
            <a:endParaRPr lang="ru-RU" altLang="ru-RU" sz="14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4890271" y="2414873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193527" y="3028974"/>
            <a:ext cx="4687484" cy="687356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Testing and computational modal analysis of large-size convertible constructions for air and space navigation</a:t>
            </a:r>
            <a:endParaRPr lang="ru-RU" sz="1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866723" y="915566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4553" y="2915104"/>
            <a:ext cx="4687484" cy="794505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Pilot project on isolated power systems on the basis of distributed low energy generation and their connection to existing electric networks</a:t>
            </a:r>
            <a:endParaRPr lang="ru-RU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66723" y="3077307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163208" y="1407310"/>
            <a:ext cx="4687484" cy="689341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Power efficient electric motors with unconventional windings and permanent magnet</a:t>
            </a:r>
            <a:endParaRPr lang="ru-RU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866723" y="2355726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184553" y="3770025"/>
            <a:ext cx="4687484" cy="623878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Development of spacecraft power conditioning units and dual-purpose mechatronic modules </a:t>
            </a:r>
            <a:endParaRPr lang="ru-RU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872037" y="3997020"/>
            <a:ext cx="278279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150316" y="640445"/>
            <a:ext cx="0" cy="3366089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b="59333"/>
          <a:stretch/>
        </p:blipFill>
        <p:spPr>
          <a:xfrm>
            <a:off x="5462481" y="482709"/>
            <a:ext cx="3357991" cy="19118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7787" b="3666"/>
          <a:stretch/>
        </p:blipFill>
        <p:spPr>
          <a:xfrm>
            <a:off x="5465286" y="2388178"/>
            <a:ext cx="3355186" cy="2280383"/>
          </a:xfrm>
          <a:prstGeom prst="rect">
            <a:avLst/>
          </a:prstGeom>
        </p:spPr>
      </p:pic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184553" y="2174544"/>
            <a:ext cx="4687484" cy="687356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System and application software for calculating electromagnetic, thermal and stress  fields</a:t>
            </a:r>
            <a:endParaRPr lang="ru-RU" sz="1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6006"/>
            <a:ext cx="2133600" cy="273844"/>
          </a:xfrm>
        </p:spPr>
        <p:txBody>
          <a:bodyPr/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18224" y="34305"/>
            <a:ext cx="8528146" cy="33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200"/>
              </a:lnSpc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 flipV="1">
            <a:off x="0" y="0"/>
            <a:ext cx="9144000" cy="375386"/>
          </a:xfrm>
          <a:prstGeom prst="round1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2119" y="48969"/>
            <a:ext cx="8509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NSTU research projects</a:t>
            </a:r>
            <a:endParaRPr lang="ru-RU" altLang="ru-RU" sz="14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224" cy="339502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4850692" y="1635646"/>
            <a:ext cx="294310" cy="0"/>
          </a:xfrm>
          <a:prstGeom prst="line">
            <a:avLst/>
          </a:prstGeom>
          <a:ln w="1905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с двумя усеченными противолежащими углами 25"/>
          <p:cNvSpPr/>
          <p:nvPr/>
        </p:nvSpPr>
        <p:spPr>
          <a:xfrm>
            <a:off x="184553" y="494281"/>
            <a:ext cx="4687484" cy="857491"/>
          </a:xfrm>
          <a:prstGeom prst="snip2DiagRect">
            <a:avLst>
              <a:gd name="adj1" fmla="val 26744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ru-RU" sz="1200" b="1" kern="0" dirty="0" err="1">
                <a:solidFill>
                  <a:schemeClr val="tx1"/>
                </a:solidFill>
              </a:rPr>
              <a:t>In-situ</a:t>
            </a:r>
            <a:r>
              <a:rPr lang="ru-RU" sz="1200" b="1" kern="0" dirty="0">
                <a:solidFill>
                  <a:schemeClr val="tx1"/>
                </a:solidFill>
              </a:rPr>
              <a:t> </a:t>
            </a:r>
            <a:r>
              <a:rPr lang="en-US" sz="1200" b="1" kern="0" dirty="0" smtClean="0">
                <a:solidFill>
                  <a:schemeClr val="tx1"/>
                </a:solidFill>
              </a:rPr>
              <a:t>research into fast structural transformation in metal alloys in the process of friction by using synchrotron </a:t>
            </a:r>
            <a:r>
              <a:rPr lang="en-US" sz="1200" b="1" kern="0" dirty="0" err="1" smtClean="0">
                <a:solidFill>
                  <a:schemeClr val="tx1"/>
                </a:solidFill>
              </a:rPr>
              <a:t>microdifractometry</a:t>
            </a:r>
            <a:endParaRPr lang="ru-RU" sz="12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</TotalTime>
  <Words>2083</Words>
  <Application>Microsoft Office PowerPoint</Application>
  <PresentationFormat>Экран (16:9)</PresentationFormat>
  <Paragraphs>392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Adjustment of the teaching process to the needs of the region </vt:lpstr>
      <vt:lpstr>Adjustment of the teaching process to the needs of the region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Resource center for educating  people with disabilities  in Siberian universities   2017-2018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</dc:creator>
  <cp:lastModifiedBy>Рыбкина Елена Александровна</cp:lastModifiedBy>
  <cp:revision>87</cp:revision>
  <dcterms:created xsi:type="dcterms:W3CDTF">2018-03-04T18:38:01Z</dcterms:created>
  <dcterms:modified xsi:type="dcterms:W3CDTF">2019-06-06T08:46:25Z</dcterms:modified>
</cp:coreProperties>
</file>